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12192000"/>
  <p:notesSz cx="6858000" cy="9144000"/>
  <p:embeddedFontLst>
    <p:embeddedFont>
      <p:font typeface="Gill Sans"/>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GillSans-bold.fntdata"/><Relationship Id="rId6" Type="http://schemas.openxmlformats.org/officeDocument/2006/relationships/slide" Target="slides/slide2.xml"/><Relationship Id="rId18" Type="http://schemas.openxmlformats.org/officeDocument/2006/relationships/font" Target="fonts/GillSans-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8" name="Google Shape;9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6" name="Google Shape;15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3" name="Google Shape;16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0" name="Google Shape;170;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6" name="Google Shape;176;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4" name="Google Shape;10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0" name="Google Shape;11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4" name="Google Shape;12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0" name="Google Shape;13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6" name="Google Shape;13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2" name="Google Shape;14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9" name="Google Shape;14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2"/>
          <p:cNvSpPr txBox="1"/>
          <p:nvPr>
            <p:ph type="ctrTitle"/>
          </p:nvPr>
        </p:nvSpPr>
        <p:spPr>
          <a:xfrm>
            <a:off x="2417779" y="802298"/>
            <a:ext cx="8637073" cy="2541431"/>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dk1"/>
              </a:buClr>
              <a:buSzPts val="6600"/>
              <a:buFont typeface="Gill Sans"/>
              <a:buNone/>
              <a:defRPr sz="6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 type="subTitle"/>
          </p:nvPr>
        </p:nvSpPr>
        <p:spPr>
          <a:xfrm>
            <a:off x="2417780" y="3531204"/>
            <a:ext cx="8637072" cy="977621"/>
          </a:xfrm>
          <a:prstGeom prst="rect">
            <a:avLst/>
          </a:prstGeom>
          <a:noFill/>
          <a:ln>
            <a:noFill/>
          </a:ln>
        </p:spPr>
        <p:txBody>
          <a:bodyPr anchorCtr="0" anchor="t" bIns="91425" lIns="91425" spcFirstLastPara="1" rIns="91425" wrap="square" tIns="91425">
            <a:noAutofit/>
          </a:bodyPr>
          <a:lstStyle>
            <a:lvl1pPr lvl="0" algn="l">
              <a:lnSpc>
                <a:spcPct val="120000"/>
              </a:lnSpc>
              <a:spcBef>
                <a:spcPts val="1000"/>
              </a:spcBef>
              <a:spcAft>
                <a:spcPts val="0"/>
              </a:spcAft>
              <a:buSzPts val="1800"/>
              <a:buNone/>
              <a:defRPr b="0" sz="1800" cap="none">
                <a:solidFill>
                  <a:schemeClr val="dk1"/>
                </a:solidFill>
              </a:defRPr>
            </a:lvl1pPr>
            <a:lvl2pPr lvl="1" algn="ctr">
              <a:lnSpc>
                <a:spcPct val="120000"/>
              </a:lnSpc>
              <a:spcBef>
                <a:spcPts val="500"/>
              </a:spcBef>
              <a:spcAft>
                <a:spcPts val="0"/>
              </a:spcAft>
              <a:buSzPts val="1800"/>
              <a:buNone/>
              <a:defRPr sz="1800"/>
            </a:lvl2pPr>
            <a:lvl3pPr lvl="2" algn="ctr">
              <a:lnSpc>
                <a:spcPct val="120000"/>
              </a:lnSpc>
              <a:spcBef>
                <a:spcPts val="500"/>
              </a:spcBef>
              <a:spcAft>
                <a:spcPts val="0"/>
              </a:spcAft>
              <a:buSzPts val="1800"/>
              <a:buNone/>
              <a:defRPr sz="1800"/>
            </a:lvl3pPr>
            <a:lvl4pPr lvl="3" algn="ctr">
              <a:lnSpc>
                <a:spcPct val="120000"/>
              </a:lnSpc>
              <a:spcBef>
                <a:spcPts val="500"/>
              </a:spcBef>
              <a:spcAft>
                <a:spcPts val="0"/>
              </a:spcAft>
              <a:buSzPts val="1600"/>
              <a:buNone/>
              <a:defRPr sz="1600"/>
            </a:lvl4pPr>
            <a:lvl5pPr lvl="4" algn="ctr">
              <a:lnSpc>
                <a:spcPct val="120000"/>
              </a:lnSpc>
              <a:spcBef>
                <a:spcPts val="500"/>
              </a:spcBef>
              <a:spcAft>
                <a:spcPts val="0"/>
              </a:spcAft>
              <a:buSzPts val="1600"/>
              <a:buNone/>
              <a:defRPr sz="1600"/>
            </a:lvl5pPr>
            <a:lvl6pPr lvl="5" algn="ctr">
              <a:lnSpc>
                <a:spcPct val="120000"/>
              </a:lnSpc>
              <a:spcBef>
                <a:spcPts val="500"/>
              </a:spcBef>
              <a:spcAft>
                <a:spcPts val="0"/>
              </a:spcAft>
              <a:buSzPts val="1600"/>
              <a:buNone/>
              <a:defRPr sz="1600"/>
            </a:lvl6pPr>
            <a:lvl7pPr lvl="6" algn="ctr">
              <a:lnSpc>
                <a:spcPct val="120000"/>
              </a:lnSpc>
              <a:spcBef>
                <a:spcPts val="500"/>
              </a:spcBef>
              <a:spcAft>
                <a:spcPts val="0"/>
              </a:spcAft>
              <a:buSzPts val="1600"/>
              <a:buNone/>
              <a:defRPr sz="1600"/>
            </a:lvl7pPr>
            <a:lvl8pPr lvl="7" algn="ctr">
              <a:lnSpc>
                <a:spcPct val="120000"/>
              </a:lnSpc>
              <a:spcBef>
                <a:spcPts val="500"/>
              </a:spcBef>
              <a:spcAft>
                <a:spcPts val="0"/>
              </a:spcAft>
              <a:buSzPts val="1600"/>
              <a:buNone/>
              <a:defRPr sz="1600"/>
            </a:lvl8pPr>
            <a:lvl9pPr lvl="8" algn="ctr">
              <a:lnSpc>
                <a:spcPct val="120000"/>
              </a:lnSpc>
              <a:spcBef>
                <a:spcPts val="500"/>
              </a:spcBef>
              <a:spcAft>
                <a:spcPts val="0"/>
              </a:spcAft>
              <a:buSzPts val="1600"/>
              <a:buNone/>
              <a:defRPr sz="1600"/>
            </a:lvl9pPr>
          </a:lstStyle>
          <a:p/>
        </p:txBody>
      </p:sp>
      <p:sp>
        <p:nvSpPr>
          <p:cNvPr id="17" name="Google Shape;17;p2"/>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2"/>
          <p:cNvSpPr txBox="1"/>
          <p:nvPr>
            <p:ph idx="11" type="ftr"/>
          </p:nvPr>
        </p:nvSpPr>
        <p:spPr>
          <a:xfrm>
            <a:off x="2416500" y="329307"/>
            <a:ext cx="4973915" cy="30920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
          <p:cNvSpPr txBox="1"/>
          <p:nvPr>
            <p:ph idx="12" type="sldNum"/>
          </p:nvPr>
        </p:nvSpPr>
        <p:spPr>
          <a:xfrm>
            <a:off x="1437664" y="798973"/>
            <a:ext cx="811019" cy="503578"/>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cxnSp>
        <p:nvCxnSpPr>
          <p:cNvPr id="20" name="Google Shape;20;p2"/>
          <p:cNvCxnSpPr/>
          <p:nvPr/>
        </p:nvCxnSpPr>
        <p:spPr>
          <a:xfrm>
            <a:off x="2417780" y="3528542"/>
            <a:ext cx="863707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2" name="Shape 82"/>
        <p:cNvGrpSpPr/>
        <p:nvPr/>
      </p:nvGrpSpPr>
      <p:grpSpPr>
        <a:xfrm>
          <a:off x="0" y="0"/>
          <a:ext cx="0" cy="0"/>
          <a:chOff x="0" y="0"/>
          <a:chExt cx="0" cy="0"/>
        </a:xfrm>
      </p:grpSpPr>
      <p:sp>
        <p:nvSpPr>
          <p:cNvPr id="83" name="Google Shape;83;p11"/>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11"/>
          <p:cNvSpPr txBox="1"/>
          <p:nvPr>
            <p:ph idx="1" type="body"/>
          </p:nvPr>
        </p:nvSpPr>
        <p:spPr>
          <a:xfrm rot="5400000">
            <a:off x="4527910" y="-1060599"/>
            <a:ext cx="3450613" cy="9603275"/>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85" name="Google Shape;85;p11"/>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11"/>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11"/>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cxnSp>
        <p:nvCxnSpPr>
          <p:cNvPr id="88" name="Google Shape;88;p11"/>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9" name="Shape 89"/>
        <p:cNvGrpSpPr/>
        <p:nvPr/>
      </p:nvGrpSpPr>
      <p:grpSpPr>
        <a:xfrm>
          <a:off x="0" y="0"/>
          <a:ext cx="0" cy="0"/>
          <a:chOff x="0" y="0"/>
          <a:chExt cx="0" cy="0"/>
        </a:xfrm>
      </p:grpSpPr>
      <p:sp>
        <p:nvSpPr>
          <p:cNvPr id="90" name="Google Shape;90;p12"/>
          <p:cNvSpPr txBox="1"/>
          <p:nvPr>
            <p:ph type="title"/>
          </p:nvPr>
        </p:nvSpPr>
        <p:spPr>
          <a:xfrm rot="5400000">
            <a:off x="7917038" y="2321047"/>
            <a:ext cx="4659889" cy="1615742"/>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chemeClr val="dk1"/>
              </a:buClr>
              <a:buSzPts val="3200"/>
              <a:buFont typeface="Gill San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2"/>
          <p:cNvSpPr txBox="1"/>
          <p:nvPr>
            <p:ph idx="1" type="body"/>
          </p:nvPr>
        </p:nvSpPr>
        <p:spPr>
          <a:xfrm rot="5400000">
            <a:off x="3029143" y="-785498"/>
            <a:ext cx="4659889" cy="7828830"/>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92" name="Google Shape;92;p12"/>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12"/>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12"/>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cxnSp>
        <p:nvCxnSpPr>
          <p:cNvPr id="95" name="Google Shape;95;p12"/>
          <p:cNvCxnSpPr/>
          <p:nvPr/>
        </p:nvCxnSpPr>
        <p:spPr>
          <a:xfrm>
            <a:off x="9439111" y="798973"/>
            <a:ext cx="0" cy="4659889"/>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24" name="Google Shape;24;p3"/>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cxnSp>
        <p:nvCxnSpPr>
          <p:cNvPr id="27" name="Google Shape;27;p3"/>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8" name="Shape 28"/>
        <p:cNvGrpSpPr/>
        <p:nvPr/>
      </p:nvGrpSpPr>
      <p:grpSpPr>
        <a:xfrm>
          <a:off x="0" y="0"/>
          <a:ext cx="0" cy="0"/>
          <a:chOff x="0" y="0"/>
          <a:chExt cx="0" cy="0"/>
        </a:xfrm>
      </p:grpSpPr>
      <p:sp>
        <p:nvSpPr>
          <p:cNvPr id="29" name="Google Shape;29;p4"/>
          <p:cNvSpPr txBox="1"/>
          <p:nvPr>
            <p:ph type="title"/>
          </p:nvPr>
        </p:nvSpPr>
        <p:spPr>
          <a:xfrm>
            <a:off x="1449217" y="804889"/>
            <a:ext cx="9605635" cy="1059305"/>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4"/>
          <p:cNvSpPr txBox="1"/>
          <p:nvPr>
            <p:ph idx="1" type="body"/>
          </p:nvPr>
        </p:nvSpPr>
        <p:spPr>
          <a:xfrm>
            <a:off x="1447331" y="2010878"/>
            <a:ext cx="4645152" cy="3448595"/>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31" name="Google Shape;31;p4"/>
          <p:cNvSpPr txBox="1"/>
          <p:nvPr>
            <p:ph idx="2" type="body"/>
          </p:nvPr>
        </p:nvSpPr>
        <p:spPr>
          <a:xfrm>
            <a:off x="6413771" y="2017343"/>
            <a:ext cx="4645152" cy="3441520"/>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32" name="Google Shape;32;p4"/>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4"/>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cxnSp>
        <p:nvCxnSpPr>
          <p:cNvPr id="35" name="Google Shape;35;p4"/>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6" name="Shape 36"/>
        <p:cNvGrpSpPr/>
        <p:nvPr/>
      </p:nvGrpSpPr>
      <p:grpSpPr>
        <a:xfrm>
          <a:off x="0" y="0"/>
          <a:ext cx="0" cy="0"/>
          <a:chOff x="0" y="0"/>
          <a:chExt cx="0" cy="0"/>
        </a:xfrm>
      </p:grpSpPr>
      <p:sp>
        <p:nvSpPr>
          <p:cNvPr id="37" name="Google Shape;37;p5"/>
          <p:cNvSpPr txBox="1"/>
          <p:nvPr>
            <p:ph type="title"/>
          </p:nvPr>
        </p:nvSpPr>
        <p:spPr>
          <a:xfrm>
            <a:off x="1454239" y="1756130"/>
            <a:ext cx="8643154" cy="188795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600"/>
              <a:buFont typeface="Gill San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5"/>
          <p:cNvSpPr txBox="1"/>
          <p:nvPr>
            <p:ph idx="1" type="body"/>
          </p:nvPr>
        </p:nvSpPr>
        <p:spPr>
          <a:xfrm>
            <a:off x="1454239" y="3806195"/>
            <a:ext cx="8630446" cy="1012929"/>
          </a:xfrm>
          <a:prstGeom prst="rect">
            <a:avLst/>
          </a:prstGeom>
          <a:noFill/>
          <a:ln>
            <a:noFill/>
          </a:ln>
        </p:spPr>
        <p:txBody>
          <a:bodyPr anchorCtr="0" anchor="t" bIns="45700" lIns="91425" spcFirstLastPara="1" rIns="91425" wrap="square" tIns="91425">
            <a:noAutofit/>
          </a:bodyPr>
          <a:lstStyle>
            <a:lvl1pPr indent="-228600" lvl="0" marL="457200" algn="l">
              <a:lnSpc>
                <a:spcPct val="120000"/>
              </a:lnSpc>
              <a:spcBef>
                <a:spcPts val="1000"/>
              </a:spcBef>
              <a:spcAft>
                <a:spcPts val="0"/>
              </a:spcAft>
              <a:buSzPts val="1800"/>
              <a:buNone/>
              <a:defRPr sz="1800">
                <a:solidFill>
                  <a:schemeClr val="dk1"/>
                </a:solidFill>
              </a:defRPr>
            </a:lvl1pPr>
            <a:lvl2pPr indent="-228600" lvl="1" marL="914400" algn="l">
              <a:lnSpc>
                <a:spcPct val="120000"/>
              </a:lnSpc>
              <a:spcBef>
                <a:spcPts val="500"/>
              </a:spcBef>
              <a:spcAft>
                <a:spcPts val="0"/>
              </a:spcAft>
              <a:buSzPts val="1800"/>
              <a:buNone/>
              <a:defRPr sz="1800">
                <a:solidFill>
                  <a:srgbClr val="888888"/>
                </a:solidFill>
              </a:defRPr>
            </a:lvl2pPr>
            <a:lvl3pPr indent="-228600" lvl="2" marL="1371600" algn="l">
              <a:lnSpc>
                <a:spcPct val="120000"/>
              </a:lnSpc>
              <a:spcBef>
                <a:spcPts val="500"/>
              </a:spcBef>
              <a:spcAft>
                <a:spcPts val="0"/>
              </a:spcAft>
              <a:buSzPts val="1800"/>
              <a:buNone/>
              <a:defRPr sz="1800">
                <a:solidFill>
                  <a:srgbClr val="888888"/>
                </a:solidFill>
              </a:defRPr>
            </a:lvl3pPr>
            <a:lvl4pPr indent="-228600" lvl="3" marL="1828800" algn="l">
              <a:lnSpc>
                <a:spcPct val="120000"/>
              </a:lnSpc>
              <a:spcBef>
                <a:spcPts val="500"/>
              </a:spcBef>
              <a:spcAft>
                <a:spcPts val="0"/>
              </a:spcAft>
              <a:buSzPts val="1600"/>
              <a:buNone/>
              <a:defRPr sz="1600">
                <a:solidFill>
                  <a:srgbClr val="888888"/>
                </a:solidFill>
              </a:defRPr>
            </a:lvl4pPr>
            <a:lvl5pPr indent="-228600" lvl="4" marL="2286000" algn="l">
              <a:lnSpc>
                <a:spcPct val="120000"/>
              </a:lnSpc>
              <a:spcBef>
                <a:spcPts val="500"/>
              </a:spcBef>
              <a:spcAft>
                <a:spcPts val="0"/>
              </a:spcAft>
              <a:buSzPts val="1600"/>
              <a:buNone/>
              <a:defRPr sz="1600">
                <a:solidFill>
                  <a:srgbClr val="888888"/>
                </a:solidFill>
              </a:defRPr>
            </a:lvl5pPr>
            <a:lvl6pPr indent="-228600" lvl="5" marL="2743200" algn="l">
              <a:lnSpc>
                <a:spcPct val="120000"/>
              </a:lnSpc>
              <a:spcBef>
                <a:spcPts val="500"/>
              </a:spcBef>
              <a:spcAft>
                <a:spcPts val="0"/>
              </a:spcAft>
              <a:buSzPts val="1600"/>
              <a:buNone/>
              <a:defRPr sz="1600">
                <a:solidFill>
                  <a:srgbClr val="888888"/>
                </a:solidFill>
              </a:defRPr>
            </a:lvl6pPr>
            <a:lvl7pPr indent="-228600" lvl="6" marL="3200400" algn="l">
              <a:lnSpc>
                <a:spcPct val="120000"/>
              </a:lnSpc>
              <a:spcBef>
                <a:spcPts val="500"/>
              </a:spcBef>
              <a:spcAft>
                <a:spcPts val="0"/>
              </a:spcAft>
              <a:buSzPts val="1600"/>
              <a:buNone/>
              <a:defRPr sz="1600">
                <a:solidFill>
                  <a:srgbClr val="888888"/>
                </a:solidFill>
              </a:defRPr>
            </a:lvl7pPr>
            <a:lvl8pPr indent="-228600" lvl="7" marL="3657600" algn="l">
              <a:lnSpc>
                <a:spcPct val="120000"/>
              </a:lnSpc>
              <a:spcBef>
                <a:spcPts val="500"/>
              </a:spcBef>
              <a:spcAft>
                <a:spcPts val="0"/>
              </a:spcAft>
              <a:buSzPts val="1600"/>
              <a:buNone/>
              <a:defRPr sz="1600">
                <a:solidFill>
                  <a:srgbClr val="888888"/>
                </a:solidFill>
              </a:defRPr>
            </a:lvl8pPr>
            <a:lvl9pPr indent="-228600" lvl="8" marL="4114800" algn="l">
              <a:lnSpc>
                <a:spcPct val="120000"/>
              </a:lnSpc>
              <a:spcBef>
                <a:spcPts val="500"/>
              </a:spcBef>
              <a:spcAft>
                <a:spcPts val="0"/>
              </a:spcAft>
              <a:buSzPts val="1600"/>
              <a:buNone/>
              <a:defRPr sz="1600">
                <a:solidFill>
                  <a:srgbClr val="888888"/>
                </a:solidFill>
              </a:defRPr>
            </a:lvl9pPr>
          </a:lstStyle>
          <a:p/>
        </p:txBody>
      </p:sp>
      <p:sp>
        <p:nvSpPr>
          <p:cNvPr id="39" name="Google Shape;39;p5"/>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cxnSp>
        <p:nvCxnSpPr>
          <p:cNvPr id="42" name="Google Shape;42;p5"/>
          <p:cNvCxnSpPr/>
          <p:nvPr/>
        </p:nvCxnSpPr>
        <p:spPr>
          <a:xfrm>
            <a:off x="1454239" y="3804985"/>
            <a:ext cx="8630446"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3" name="Shape 43"/>
        <p:cNvGrpSpPr/>
        <p:nvPr/>
      </p:nvGrpSpPr>
      <p:grpSpPr>
        <a:xfrm>
          <a:off x="0" y="0"/>
          <a:ext cx="0" cy="0"/>
          <a:chOff x="0" y="0"/>
          <a:chExt cx="0" cy="0"/>
        </a:xfrm>
      </p:grpSpPr>
      <p:sp>
        <p:nvSpPr>
          <p:cNvPr id="44" name="Google Shape;44;p6"/>
          <p:cNvSpPr txBox="1"/>
          <p:nvPr>
            <p:ph type="title"/>
          </p:nvPr>
        </p:nvSpPr>
        <p:spPr>
          <a:xfrm>
            <a:off x="1447191" y="804163"/>
            <a:ext cx="9607661" cy="1056319"/>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 type="body"/>
          </p:nvPr>
        </p:nvSpPr>
        <p:spPr>
          <a:xfrm>
            <a:off x="1447191" y="2019549"/>
            <a:ext cx="4645152" cy="801943"/>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2200"/>
              <a:buNone/>
              <a:defRPr b="0" sz="2200" cap="none">
                <a:solidFill>
                  <a:schemeClr val="accent1"/>
                </a:solidFill>
              </a:defRPr>
            </a:lvl1pPr>
            <a:lvl2pPr indent="-228600" lvl="1" marL="914400" algn="l">
              <a:lnSpc>
                <a:spcPct val="120000"/>
              </a:lnSpc>
              <a:spcBef>
                <a:spcPts val="500"/>
              </a:spcBef>
              <a:spcAft>
                <a:spcPts val="0"/>
              </a:spcAft>
              <a:buSzPts val="2000"/>
              <a:buNone/>
              <a:defRPr b="1" sz="2000"/>
            </a:lvl2pPr>
            <a:lvl3pPr indent="-228600" lvl="2" marL="1371600" algn="l">
              <a:lnSpc>
                <a:spcPct val="120000"/>
              </a:lnSpc>
              <a:spcBef>
                <a:spcPts val="500"/>
              </a:spcBef>
              <a:spcAft>
                <a:spcPts val="0"/>
              </a:spcAft>
              <a:buSzPts val="1800"/>
              <a:buNone/>
              <a:defRPr b="1" sz="1800"/>
            </a:lvl3pPr>
            <a:lvl4pPr indent="-228600" lvl="3" marL="1828800" algn="l">
              <a:lnSpc>
                <a:spcPct val="120000"/>
              </a:lnSpc>
              <a:spcBef>
                <a:spcPts val="500"/>
              </a:spcBef>
              <a:spcAft>
                <a:spcPts val="0"/>
              </a:spcAft>
              <a:buSzPts val="1600"/>
              <a:buNone/>
              <a:defRPr b="1" sz="1600"/>
            </a:lvl4pPr>
            <a:lvl5pPr indent="-228600" lvl="4" marL="2286000" algn="l">
              <a:lnSpc>
                <a:spcPct val="120000"/>
              </a:lnSpc>
              <a:spcBef>
                <a:spcPts val="500"/>
              </a:spcBef>
              <a:spcAft>
                <a:spcPts val="0"/>
              </a:spcAft>
              <a:buSzPts val="1600"/>
              <a:buNone/>
              <a:defRPr b="1" sz="1600"/>
            </a:lvl5pPr>
            <a:lvl6pPr indent="-228600" lvl="5" marL="2743200" algn="l">
              <a:lnSpc>
                <a:spcPct val="120000"/>
              </a:lnSpc>
              <a:spcBef>
                <a:spcPts val="500"/>
              </a:spcBef>
              <a:spcAft>
                <a:spcPts val="0"/>
              </a:spcAft>
              <a:buSzPts val="1600"/>
              <a:buNone/>
              <a:defRPr b="1" sz="1600"/>
            </a:lvl6pPr>
            <a:lvl7pPr indent="-228600" lvl="6" marL="3200400" algn="l">
              <a:lnSpc>
                <a:spcPct val="120000"/>
              </a:lnSpc>
              <a:spcBef>
                <a:spcPts val="500"/>
              </a:spcBef>
              <a:spcAft>
                <a:spcPts val="0"/>
              </a:spcAft>
              <a:buSzPts val="1600"/>
              <a:buNone/>
              <a:defRPr b="1" sz="1600"/>
            </a:lvl7pPr>
            <a:lvl8pPr indent="-228600" lvl="7" marL="3657600" algn="l">
              <a:lnSpc>
                <a:spcPct val="120000"/>
              </a:lnSpc>
              <a:spcBef>
                <a:spcPts val="500"/>
              </a:spcBef>
              <a:spcAft>
                <a:spcPts val="0"/>
              </a:spcAft>
              <a:buSzPts val="1600"/>
              <a:buNone/>
              <a:defRPr b="1" sz="1600"/>
            </a:lvl8pPr>
            <a:lvl9pPr indent="-228600" lvl="8" marL="4114800" algn="l">
              <a:lnSpc>
                <a:spcPct val="120000"/>
              </a:lnSpc>
              <a:spcBef>
                <a:spcPts val="500"/>
              </a:spcBef>
              <a:spcAft>
                <a:spcPts val="0"/>
              </a:spcAft>
              <a:buSzPts val="1600"/>
              <a:buNone/>
              <a:defRPr b="1" sz="1600"/>
            </a:lvl9pPr>
          </a:lstStyle>
          <a:p/>
        </p:txBody>
      </p:sp>
      <p:sp>
        <p:nvSpPr>
          <p:cNvPr id="46" name="Google Shape;46;p6"/>
          <p:cNvSpPr txBox="1"/>
          <p:nvPr>
            <p:ph idx="2" type="body"/>
          </p:nvPr>
        </p:nvSpPr>
        <p:spPr>
          <a:xfrm>
            <a:off x="1447191" y="2824269"/>
            <a:ext cx="4645152" cy="2644457"/>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47" name="Google Shape;47;p6"/>
          <p:cNvSpPr txBox="1"/>
          <p:nvPr>
            <p:ph idx="3" type="body"/>
          </p:nvPr>
        </p:nvSpPr>
        <p:spPr>
          <a:xfrm>
            <a:off x="6412362" y="2023003"/>
            <a:ext cx="4645152" cy="80223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2200"/>
              <a:buNone/>
              <a:defRPr b="0" sz="2200" cap="none">
                <a:solidFill>
                  <a:schemeClr val="accent1"/>
                </a:solidFill>
              </a:defRPr>
            </a:lvl1pPr>
            <a:lvl2pPr indent="-228600" lvl="1" marL="914400" algn="l">
              <a:lnSpc>
                <a:spcPct val="120000"/>
              </a:lnSpc>
              <a:spcBef>
                <a:spcPts val="500"/>
              </a:spcBef>
              <a:spcAft>
                <a:spcPts val="0"/>
              </a:spcAft>
              <a:buSzPts val="2000"/>
              <a:buNone/>
              <a:defRPr b="1" sz="2000"/>
            </a:lvl2pPr>
            <a:lvl3pPr indent="-228600" lvl="2" marL="1371600" algn="l">
              <a:lnSpc>
                <a:spcPct val="120000"/>
              </a:lnSpc>
              <a:spcBef>
                <a:spcPts val="500"/>
              </a:spcBef>
              <a:spcAft>
                <a:spcPts val="0"/>
              </a:spcAft>
              <a:buSzPts val="1800"/>
              <a:buNone/>
              <a:defRPr b="1" sz="1800"/>
            </a:lvl3pPr>
            <a:lvl4pPr indent="-228600" lvl="3" marL="1828800" algn="l">
              <a:lnSpc>
                <a:spcPct val="120000"/>
              </a:lnSpc>
              <a:spcBef>
                <a:spcPts val="500"/>
              </a:spcBef>
              <a:spcAft>
                <a:spcPts val="0"/>
              </a:spcAft>
              <a:buSzPts val="1600"/>
              <a:buNone/>
              <a:defRPr b="1" sz="1600"/>
            </a:lvl4pPr>
            <a:lvl5pPr indent="-228600" lvl="4" marL="2286000" algn="l">
              <a:lnSpc>
                <a:spcPct val="120000"/>
              </a:lnSpc>
              <a:spcBef>
                <a:spcPts val="500"/>
              </a:spcBef>
              <a:spcAft>
                <a:spcPts val="0"/>
              </a:spcAft>
              <a:buSzPts val="1600"/>
              <a:buNone/>
              <a:defRPr b="1" sz="1600"/>
            </a:lvl5pPr>
            <a:lvl6pPr indent="-228600" lvl="5" marL="2743200" algn="l">
              <a:lnSpc>
                <a:spcPct val="120000"/>
              </a:lnSpc>
              <a:spcBef>
                <a:spcPts val="500"/>
              </a:spcBef>
              <a:spcAft>
                <a:spcPts val="0"/>
              </a:spcAft>
              <a:buSzPts val="1600"/>
              <a:buNone/>
              <a:defRPr b="1" sz="1600"/>
            </a:lvl6pPr>
            <a:lvl7pPr indent="-228600" lvl="6" marL="3200400" algn="l">
              <a:lnSpc>
                <a:spcPct val="120000"/>
              </a:lnSpc>
              <a:spcBef>
                <a:spcPts val="500"/>
              </a:spcBef>
              <a:spcAft>
                <a:spcPts val="0"/>
              </a:spcAft>
              <a:buSzPts val="1600"/>
              <a:buNone/>
              <a:defRPr b="1" sz="1600"/>
            </a:lvl7pPr>
            <a:lvl8pPr indent="-228600" lvl="7" marL="3657600" algn="l">
              <a:lnSpc>
                <a:spcPct val="120000"/>
              </a:lnSpc>
              <a:spcBef>
                <a:spcPts val="500"/>
              </a:spcBef>
              <a:spcAft>
                <a:spcPts val="0"/>
              </a:spcAft>
              <a:buSzPts val="1600"/>
              <a:buNone/>
              <a:defRPr b="1" sz="1600"/>
            </a:lvl8pPr>
            <a:lvl9pPr indent="-228600" lvl="8" marL="4114800" algn="l">
              <a:lnSpc>
                <a:spcPct val="120000"/>
              </a:lnSpc>
              <a:spcBef>
                <a:spcPts val="500"/>
              </a:spcBef>
              <a:spcAft>
                <a:spcPts val="0"/>
              </a:spcAft>
              <a:buSzPts val="1600"/>
              <a:buNone/>
              <a:defRPr b="1" sz="1600"/>
            </a:lvl9pPr>
          </a:lstStyle>
          <a:p/>
        </p:txBody>
      </p:sp>
      <p:sp>
        <p:nvSpPr>
          <p:cNvPr id="48" name="Google Shape;48;p6"/>
          <p:cNvSpPr txBox="1"/>
          <p:nvPr>
            <p:ph idx="4" type="body"/>
          </p:nvPr>
        </p:nvSpPr>
        <p:spPr>
          <a:xfrm>
            <a:off x="6412362" y="2821491"/>
            <a:ext cx="4645152" cy="2637371"/>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49" name="Google Shape;49;p6"/>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6"/>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6"/>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cxnSp>
        <p:nvCxnSpPr>
          <p:cNvPr id="52" name="Google Shape;52;p6"/>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7"/>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7"/>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7"/>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7"/>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cxnSp>
        <p:nvCxnSpPr>
          <p:cNvPr id="58" name="Google Shape;58;p7"/>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9" name="Shape 59"/>
        <p:cNvGrpSpPr/>
        <p:nvPr/>
      </p:nvGrpSpPr>
      <p:grpSpPr>
        <a:xfrm>
          <a:off x="0" y="0"/>
          <a:ext cx="0" cy="0"/>
          <a:chOff x="0" y="0"/>
          <a:chExt cx="0" cy="0"/>
        </a:xfrm>
      </p:grpSpPr>
      <p:sp>
        <p:nvSpPr>
          <p:cNvPr id="60" name="Google Shape;60;p8"/>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8"/>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8"/>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3" name="Shape 63"/>
        <p:cNvGrpSpPr/>
        <p:nvPr/>
      </p:nvGrpSpPr>
      <p:grpSpPr>
        <a:xfrm>
          <a:off x="0" y="0"/>
          <a:ext cx="0" cy="0"/>
          <a:chOff x="0" y="0"/>
          <a:chExt cx="0" cy="0"/>
        </a:xfrm>
      </p:grpSpPr>
      <p:sp>
        <p:nvSpPr>
          <p:cNvPr id="64" name="Google Shape;64;p9"/>
          <p:cNvSpPr txBox="1"/>
          <p:nvPr>
            <p:ph type="title"/>
          </p:nvPr>
        </p:nvSpPr>
        <p:spPr>
          <a:xfrm>
            <a:off x="1444671" y="798973"/>
            <a:ext cx="3273099" cy="224711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2400"/>
              <a:buFont typeface="Gill Sans"/>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9"/>
          <p:cNvSpPr txBox="1"/>
          <p:nvPr>
            <p:ph idx="1" type="body"/>
          </p:nvPr>
        </p:nvSpPr>
        <p:spPr>
          <a:xfrm>
            <a:off x="5043714" y="798974"/>
            <a:ext cx="6012470" cy="4658826"/>
          </a:xfrm>
          <a:prstGeom prst="rect">
            <a:avLst/>
          </a:prstGeom>
          <a:noFill/>
          <a:ln>
            <a:noFill/>
          </a:ln>
        </p:spPr>
        <p:txBody>
          <a:bodyPr anchorCtr="0" anchor="ctr"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66" name="Google Shape;66;p9"/>
          <p:cNvSpPr txBox="1"/>
          <p:nvPr>
            <p:ph idx="2" type="body"/>
          </p:nvPr>
        </p:nvSpPr>
        <p:spPr>
          <a:xfrm>
            <a:off x="1444671" y="3205491"/>
            <a:ext cx="3275013" cy="2248181"/>
          </a:xfrm>
          <a:prstGeom prst="rect">
            <a:avLst/>
          </a:prstGeom>
          <a:noFill/>
          <a:ln>
            <a:noFill/>
          </a:ln>
        </p:spPr>
        <p:txBody>
          <a:bodyPr anchorCtr="0" anchor="t" bIns="45700" lIns="91425" spcFirstLastPara="1" rIns="91425" wrap="square" tIns="45700">
            <a:noAutofit/>
          </a:bodyPr>
          <a:lstStyle>
            <a:lvl1pPr indent="-228600" lvl="0" marL="457200" algn="l">
              <a:lnSpc>
                <a:spcPct val="120000"/>
              </a:lnSpc>
              <a:spcBef>
                <a:spcPts val="1000"/>
              </a:spcBef>
              <a:spcAft>
                <a:spcPts val="0"/>
              </a:spcAft>
              <a:buSzPts val="1600"/>
              <a:buNone/>
              <a:defRPr sz="1600"/>
            </a:lvl1pPr>
            <a:lvl2pPr indent="-228600" lvl="1" marL="914400" algn="l">
              <a:lnSpc>
                <a:spcPct val="120000"/>
              </a:lnSpc>
              <a:spcBef>
                <a:spcPts val="500"/>
              </a:spcBef>
              <a:spcAft>
                <a:spcPts val="0"/>
              </a:spcAft>
              <a:buSzPts val="1400"/>
              <a:buNone/>
              <a:defRPr sz="1400"/>
            </a:lvl2pPr>
            <a:lvl3pPr indent="-228600" lvl="2" marL="1371600" algn="l">
              <a:lnSpc>
                <a:spcPct val="120000"/>
              </a:lnSpc>
              <a:spcBef>
                <a:spcPts val="500"/>
              </a:spcBef>
              <a:spcAft>
                <a:spcPts val="0"/>
              </a:spcAft>
              <a:buSzPts val="1200"/>
              <a:buNone/>
              <a:defRPr sz="1200"/>
            </a:lvl3pPr>
            <a:lvl4pPr indent="-228600" lvl="3" marL="1828800" algn="l">
              <a:lnSpc>
                <a:spcPct val="120000"/>
              </a:lnSpc>
              <a:spcBef>
                <a:spcPts val="500"/>
              </a:spcBef>
              <a:spcAft>
                <a:spcPts val="0"/>
              </a:spcAft>
              <a:buSzPts val="1000"/>
              <a:buNone/>
              <a:defRPr sz="1000"/>
            </a:lvl4pPr>
            <a:lvl5pPr indent="-228600" lvl="4" marL="2286000" algn="l">
              <a:lnSpc>
                <a:spcPct val="120000"/>
              </a:lnSpc>
              <a:spcBef>
                <a:spcPts val="500"/>
              </a:spcBef>
              <a:spcAft>
                <a:spcPts val="0"/>
              </a:spcAft>
              <a:buSzPts val="1000"/>
              <a:buNone/>
              <a:defRPr sz="1000"/>
            </a:lvl5pPr>
            <a:lvl6pPr indent="-228600" lvl="5" marL="2743200" algn="l">
              <a:lnSpc>
                <a:spcPct val="120000"/>
              </a:lnSpc>
              <a:spcBef>
                <a:spcPts val="500"/>
              </a:spcBef>
              <a:spcAft>
                <a:spcPts val="0"/>
              </a:spcAft>
              <a:buSzPts val="1000"/>
              <a:buNone/>
              <a:defRPr sz="1000"/>
            </a:lvl6pPr>
            <a:lvl7pPr indent="-228600" lvl="6" marL="3200400" algn="l">
              <a:lnSpc>
                <a:spcPct val="120000"/>
              </a:lnSpc>
              <a:spcBef>
                <a:spcPts val="500"/>
              </a:spcBef>
              <a:spcAft>
                <a:spcPts val="0"/>
              </a:spcAft>
              <a:buSzPts val="1000"/>
              <a:buNone/>
              <a:defRPr sz="1000"/>
            </a:lvl7pPr>
            <a:lvl8pPr indent="-228600" lvl="7" marL="3657600" algn="l">
              <a:lnSpc>
                <a:spcPct val="120000"/>
              </a:lnSpc>
              <a:spcBef>
                <a:spcPts val="500"/>
              </a:spcBef>
              <a:spcAft>
                <a:spcPts val="0"/>
              </a:spcAft>
              <a:buSzPts val="1000"/>
              <a:buNone/>
              <a:defRPr sz="1000"/>
            </a:lvl8pPr>
            <a:lvl9pPr indent="-228600" lvl="8" marL="4114800" algn="l">
              <a:lnSpc>
                <a:spcPct val="120000"/>
              </a:lnSpc>
              <a:spcBef>
                <a:spcPts val="500"/>
              </a:spcBef>
              <a:spcAft>
                <a:spcPts val="0"/>
              </a:spcAft>
              <a:buSzPts val="1000"/>
              <a:buNone/>
              <a:defRPr sz="1000"/>
            </a:lvl9pPr>
          </a:lstStyle>
          <a:p/>
        </p:txBody>
      </p:sp>
      <p:sp>
        <p:nvSpPr>
          <p:cNvPr id="67" name="Google Shape;67;p9"/>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9"/>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9"/>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cxnSp>
        <p:nvCxnSpPr>
          <p:cNvPr id="70" name="Google Shape;70;p9"/>
          <p:cNvCxnSpPr/>
          <p:nvPr/>
        </p:nvCxnSpPr>
        <p:spPr>
          <a:xfrm>
            <a:off x="1448280" y="3205491"/>
            <a:ext cx="3269490"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1" name="Shape 71"/>
        <p:cNvGrpSpPr/>
        <p:nvPr/>
      </p:nvGrpSpPr>
      <p:grpSpPr>
        <a:xfrm>
          <a:off x="0" y="0"/>
          <a:ext cx="0" cy="0"/>
          <a:chOff x="0" y="0"/>
          <a:chExt cx="0" cy="0"/>
        </a:xfrm>
      </p:grpSpPr>
      <p:grpSp>
        <p:nvGrpSpPr>
          <p:cNvPr id="72" name="Google Shape;72;p10"/>
          <p:cNvGrpSpPr/>
          <p:nvPr/>
        </p:nvGrpSpPr>
        <p:grpSpPr>
          <a:xfrm>
            <a:off x="7477387" y="482170"/>
            <a:ext cx="4074533" cy="5149101"/>
            <a:chOff x="7477387" y="482170"/>
            <a:chExt cx="4074533" cy="5149101"/>
          </a:xfrm>
        </p:grpSpPr>
        <p:sp>
          <p:nvSpPr>
            <p:cNvPr id="73" name="Google Shape;73;p10"/>
            <p:cNvSpPr/>
            <p:nvPr/>
          </p:nvSpPr>
          <p:spPr>
            <a:xfrm>
              <a:off x="7477387" y="482170"/>
              <a:ext cx="4074533" cy="5149101"/>
            </a:xfrm>
            <a:prstGeom prst="rect">
              <a:avLst/>
            </a:prstGeom>
            <a:gradFill>
              <a:gsLst>
                <a:gs pos="0">
                  <a:srgbClr val="000001"/>
                </a:gs>
                <a:gs pos="100000">
                  <a:srgbClr val="191919"/>
                </a:gs>
              </a:gsLst>
              <a:lin ang="5400000" scaled="0"/>
            </a:gradFill>
            <a:ln>
              <a:noFill/>
            </a:ln>
            <a:effectLst>
              <a:outerShdw blurRad="127000" sx="98000" rotWithShape="0" algn="tl" dir="4740000" dist="228600" sy="98000">
                <a:srgbClr val="000000">
                  <a:alpha val="33333"/>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 name="Google Shape;74;p10"/>
            <p:cNvSpPr/>
            <p:nvPr/>
          </p:nvSpPr>
          <p:spPr>
            <a:xfrm>
              <a:off x="7790446" y="812506"/>
              <a:ext cx="3450289" cy="4466452"/>
            </a:xfrm>
            <a:prstGeom prst="rect">
              <a:avLst/>
            </a:prstGeom>
            <a:gradFill>
              <a:gsLst>
                <a:gs pos="0">
                  <a:srgbClr val="DADADA"/>
                </a:gs>
                <a:gs pos="100000">
                  <a:srgbClr val="FFFFFE"/>
                </a:gs>
              </a:gsLst>
              <a:lin ang="16200000" scaled="0"/>
            </a:gradFill>
            <a:ln cap="flat" cmpd="sng" w="50800">
              <a:solidFill>
                <a:srgbClr val="191919"/>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75" name="Google Shape;75;p10"/>
          <p:cNvSpPr txBox="1"/>
          <p:nvPr>
            <p:ph type="title"/>
          </p:nvPr>
        </p:nvSpPr>
        <p:spPr>
          <a:xfrm>
            <a:off x="1451206" y="1129513"/>
            <a:ext cx="5532328" cy="1830584"/>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Gill Sans"/>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0"/>
          <p:cNvSpPr/>
          <p:nvPr>
            <p:ph idx="2" type="pic"/>
          </p:nvPr>
        </p:nvSpPr>
        <p:spPr>
          <a:xfrm>
            <a:off x="8124389" y="1122542"/>
            <a:ext cx="2791171" cy="3866327"/>
          </a:xfrm>
          <a:prstGeom prst="rect">
            <a:avLst/>
          </a:prstGeom>
          <a:solidFill>
            <a:srgbClr val="D8D8D8"/>
          </a:solidFill>
          <a:ln>
            <a:noFill/>
          </a:ln>
        </p:spPr>
        <p:txBody>
          <a:bodyPr anchorCtr="0" anchor="t" bIns="45700" lIns="91425" spcFirstLastPara="1" rIns="91425" wrap="square" tIns="45700">
            <a:noAutofit/>
          </a:bodyPr>
          <a:lstStyle>
            <a:lvl1pPr lvl="0" marR="0" rtl="0" algn="ctr">
              <a:lnSpc>
                <a:spcPct val="120000"/>
              </a:lnSpc>
              <a:spcBef>
                <a:spcPts val="1000"/>
              </a:spcBef>
              <a:spcAft>
                <a:spcPts val="0"/>
              </a:spcAft>
              <a:buClr>
                <a:schemeClr val="accent1"/>
              </a:buClr>
              <a:buSzPts val="3200"/>
              <a:buFont typeface="Arial"/>
              <a:buNone/>
              <a:defRPr b="0" i="0" sz="3200" u="none" cap="none" strike="noStrike">
                <a:solidFill>
                  <a:schemeClr val="dk1"/>
                </a:solidFill>
                <a:latin typeface="Gill Sans"/>
                <a:ea typeface="Gill Sans"/>
                <a:cs typeface="Gill Sans"/>
                <a:sym typeface="Gill Sans"/>
              </a:defRPr>
            </a:lvl1pPr>
            <a:lvl2pPr lvl="1" marR="0" rtl="0" algn="l">
              <a:lnSpc>
                <a:spcPct val="120000"/>
              </a:lnSpc>
              <a:spcBef>
                <a:spcPts val="500"/>
              </a:spcBef>
              <a:spcAft>
                <a:spcPts val="0"/>
              </a:spcAft>
              <a:buClr>
                <a:schemeClr val="accent1"/>
              </a:buClr>
              <a:buSzPts val="2800"/>
              <a:buFont typeface="Arial"/>
              <a:buNone/>
              <a:defRPr b="0" i="0" sz="2800" u="none" cap="none" strike="noStrike">
                <a:solidFill>
                  <a:schemeClr val="dk1"/>
                </a:solidFill>
                <a:latin typeface="Gill Sans"/>
                <a:ea typeface="Gill Sans"/>
                <a:cs typeface="Gill Sans"/>
                <a:sym typeface="Gill Sans"/>
              </a:defRPr>
            </a:lvl2pPr>
            <a:lvl3pPr lvl="2" marR="0" rtl="0" algn="l">
              <a:lnSpc>
                <a:spcPct val="120000"/>
              </a:lnSpc>
              <a:spcBef>
                <a:spcPts val="500"/>
              </a:spcBef>
              <a:spcAft>
                <a:spcPts val="0"/>
              </a:spcAft>
              <a:buClr>
                <a:schemeClr val="accent1"/>
              </a:buClr>
              <a:buSzPts val="2400"/>
              <a:buFont typeface="Arial"/>
              <a:buNone/>
              <a:defRPr b="0" i="0" sz="2400" u="none" cap="none" strike="noStrike">
                <a:solidFill>
                  <a:schemeClr val="dk1"/>
                </a:solidFill>
                <a:latin typeface="Gill Sans"/>
                <a:ea typeface="Gill Sans"/>
                <a:cs typeface="Gill Sans"/>
                <a:sym typeface="Gill Sans"/>
              </a:defRPr>
            </a:lvl3pPr>
            <a:lvl4pPr lvl="3"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4pPr>
            <a:lvl5pPr lvl="4"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5pPr>
            <a:lvl6pPr lvl="5"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6pPr>
            <a:lvl7pPr lvl="6"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7pPr>
            <a:lvl8pPr lvl="7"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8pPr>
            <a:lvl9pPr lvl="8"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9pPr>
          </a:lstStyle>
          <a:p/>
        </p:txBody>
      </p:sp>
      <p:sp>
        <p:nvSpPr>
          <p:cNvPr id="77" name="Google Shape;77;p10"/>
          <p:cNvSpPr txBox="1"/>
          <p:nvPr>
            <p:ph idx="1" type="body"/>
          </p:nvPr>
        </p:nvSpPr>
        <p:spPr>
          <a:xfrm>
            <a:off x="1450329" y="3145992"/>
            <a:ext cx="5524404" cy="2003742"/>
          </a:xfrm>
          <a:prstGeom prst="rect">
            <a:avLst/>
          </a:prstGeom>
          <a:noFill/>
          <a:ln>
            <a:noFill/>
          </a:ln>
        </p:spPr>
        <p:txBody>
          <a:bodyPr anchorCtr="0" anchor="t" bIns="45700" lIns="91425" spcFirstLastPara="1" rIns="91425" wrap="square" tIns="45700">
            <a:noAutofit/>
          </a:bodyPr>
          <a:lstStyle>
            <a:lvl1pPr indent="-228600" lvl="0" marL="457200" algn="l">
              <a:lnSpc>
                <a:spcPct val="120000"/>
              </a:lnSpc>
              <a:spcBef>
                <a:spcPts val="1000"/>
              </a:spcBef>
              <a:spcAft>
                <a:spcPts val="0"/>
              </a:spcAft>
              <a:buSzPts val="1800"/>
              <a:buNone/>
              <a:defRPr sz="1800"/>
            </a:lvl1pPr>
            <a:lvl2pPr indent="-228600" lvl="1" marL="914400" algn="l">
              <a:lnSpc>
                <a:spcPct val="120000"/>
              </a:lnSpc>
              <a:spcBef>
                <a:spcPts val="500"/>
              </a:spcBef>
              <a:spcAft>
                <a:spcPts val="0"/>
              </a:spcAft>
              <a:buSzPts val="1400"/>
              <a:buNone/>
              <a:defRPr sz="1400"/>
            </a:lvl2pPr>
            <a:lvl3pPr indent="-228600" lvl="2" marL="1371600" algn="l">
              <a:lnSpc>
                <a:spcPct val="120000"/>
              </a:lnSpc>
              <a:spcBef>
                <a:spcPts val="500"/>
              </a:spcBef>
              <a:spcAft>
                <a:spcPts val="0"/>
              </a:spcAft>
              <a:buSzPts val="1200"/>
              <a:buNone/>
              <a:defRPr sz="1200"/>
            </a:lvl3pPr>
            <a:lvl4pPr indent="-228600" lvl="3" marL="1828800" algn="l">
              <a:lnSpc>
                <a:spcPct val="120000"/>
              </a:lnSpc>
              <a:spcBef>
                <a:spcPts val="500"/>
              </a:spcBef>
              <a:spcAft>
                <a:spcPts val="0"/>
              </a:spcAft>
              <a:buSzPts val="1000"/>
              <a:buNone/>
              <a:defRPr sz="1000"/>
            </a:lvl4pPr>
            <a:lvl5pPr indent="-228600" lvl="4" marL="2286000" algn="l">
              <a:lnSpc>
                <a:spcPct val="120000"/>
              </a:lnSpc>
              <a:spcBef>
                <a:spcPts val="500"/>
              </a:spcBef>
              <a:spcAft>
                <a:spcPts val="0"/>
              </a:spcAft>
              <a:buSzPts val="1000"/>
              <a:buNone/>
              <a:defRPr sz="1000"/>
            </a:lvl5pPr>
            <a:lvl6pPr indent="-228600" lvl="5" marL="2743200" algn="l">
              <a:lnSpc>
                <a:spcPct val="120000"/>
              </a:lnSpc>
              <a:spcBef>
                <a:spcPts val="500"/>
              </a:spcBef>
              <a:spcAft>
                <a:spcPts val="0"/>
              </a:spcAft>
              <a:buSzPts val="1000"/>
              <a:buNone/>
              <a:defRPr sz="1000"/>
            </a:lvl6pPr>
            <a:lvl7pPr indent="-228600" lvl="6" marL="3200400" algn="l">
              <a:lnSpc>
                <a:spcPct val="120000"/>
              </a:lnSpc>
              <a:spcBef>
                <a:spcPts val="500"/>
              </a:spcBef>
              <a:spcAft>
                <a:spcPts val="0"/>
              </a:spcAft>
              <a:buSzPts val="1000"/>
              <a:buNone/>
              <a:defRPr sz="1000"/>
            </a:lvl7pPr>
            <a:lvl8pPr indent="-228600" lvl="7" marL="3657600" algn="l">
              <a:lnSpc>
                <a:spcPct val="120000"/>
              </a:lnSpc>
              <a:spcBef>
                <a:spcPts val="500"/>
              </a:spcBef>
              <a:spcAft>
                <a:spcPts val="0"/>
              </a:spcAft>
              <a:buSzPts val="1000"/>
              <a:buNone/>
              <a:defRPr sz="1000"/>
            </a:lvl8pPr>
            <a:lvl9pPr indent="-228600" lvl="8" marL="4114800" algn="l">
              <a:lnSpc>
                <a:spcPct val="120000"/>
              </a:lnSpc>
              <a:spcBef>
                <a:spcPts val="500"/>
              </a:spcBef>
              <a:spcAft>
                <a:spcPts val="0"/>
              </a:spcAft>
              <a:buSzPts val="1000"/>
              <a:buNone/>
              <a:defRPr sz="1000"/>
            </a:lvl9pPr>
          </a:lstStyle>
          <a:p/>
        </p:txBody>
      </p:sp>
      <p:sp>
        <p:nvSpPr>
          <p:cNvPr id="78" name="Google Shape;78;p10"/>
          <p:cNvSpPr txBox="1"/>
          <p:nvPr>
            <p:ph idx="10" type="dt"/>
          </p:nvPr>
        </p:nvSpPr>
        <p:spPr>
          <a:xfrm>
            <a:off x="1447382" y="5469856"/>
            <a:ext cx="5527351" cy="32012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0"/>
          <p:cNvSpPr txBox="1"/>
          <p:nvPr>
            <p:ph idx="11" type="ftr"/>
          </p:nvPr>
        </p:nvSpPr>
        <p:spPr>
          <a:xfrm>
            <a:off x="1447382" y="318640"/>
            <a:ext cx="5541004" cy="32093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0"/>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cxnSp>
        <p:nvCxnSpPr>
          <p:cNvPr id="81" name="Google Shape;81;p10"/>
          <p:cNvCxnSpPr/>
          <p:nvPr/>
        </p:nvCxnSpPr>
        <p:spPr>
          <a:xfrm>
            <a:off x="1447382" y="3143605"/>
            <a:ext cx="5527351"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EBE9E6"/>
            </a:gs>
            <a:gs pos="100000">
              <a:srgbClr val="C9C5C0"/>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p:nvPr/>
        </p:nvSpPr>
        <p:spPr>
          <a:xfrm>
            <a:off x="0" y="2019476"/>
            <a:ext cx="12192000" cy="4105941"/>
          </a:xfrm>
          <a:prstGeom prst="rect">
            <a:avLst/>
          </a:prstGeom>
          <a:gradFill>
            <a:gsLst>
              <a:gs pos="0">
                <a:srgbClr val="DFDBD5">
                  <a:alpha val="0"/>
                </a:srgbClr>
              </a:gs>
              <a:gs pos="100000">
                <a:schemeClr val="lt2"/>
              </a:gs>
            </a:gsLst>
            <a:lin ang="5400000"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7" name="Google Shape;7;p1"/>
          <p:cNvPicPr preferRelativeResize="0"/>
          <p:nvPr/>
        </p:nvPicPr>
        <p:blipFill rotWithShape="1">
          <a:blip r:embed="rId1">
            <a:alphaModFix/>
          </a:blip>
          <a:srcRect b="-1538" l="0" r="0" t="1538"/>
          <a:stretch/>
        </p:blipFill>
        <p:spPr>
          <a:xfrm>
            <a:off x="0" y="6126480"/>
            <a:ext cx="12192000" cy="742950"/>
          </a:xfrm>
          <a:prstGeom prst="rect">
            <a:avLst/>
          </a:prstGeom>
          <a:noFill/>
          <a:ln>
            <a:noFill/>
          </a:ln>
        </p:spPr>
      </p:pic>
      <p:sp>
        <p:nvSpPr>
          <p:cNvPr id="8" name="Google Shape;8;p1"/>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3200"/>
              <a:buFont typeface="Gill Sans"/>
              <a:buNone/>
              <a:defRPr b="0" i="0" sz="3200" u="none" cap="none" strike="noStrike">
                <a:solidFill>
                  <a:schemeClr val="dk1"/>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Autofit/>
          </a:bodyPr>
          <a:lstStyle>
            <a:lvl1pPr indent="-355600" lvl="0" marL="457200" marR="0" rtl="0" algn="l">
              <a:lnSpc>
                <a:spcPct val="120000"/>
              </a:lnSpc>
              <a:spcBef>
                <a:spcPts val="1000"/>
              </a:spcBef>
              <a:spcAft>
                <a:spcPts val="0"/>
              </a:spcAft>
              <a:buClr>
                <a:schemeClr val="accent1"/>
              </a:buClr>
              <a:buSzPts val="2000"/>
              <a:buFont typeface="Arial"/>
              <a:buChar char="•"/>
              <a:defRPr b="0" i="0" sz="2000" u="none" cap="none" strike="noStrike">
                <a:solidFill>
                  <a:schemeClr val="dk1"/>
                </a:solidFill>
                <a:latin typeface="Gill Sans"/>
                <a:ea typeface="Gill Sans"/>
                <a:cs typeface="Gill Sans"/>
                <a:sym typeface="Gill Sans"/>
              </a:defRPr>
            </a:lvl1pPr>
            <a:lvl2pPr indent="-342900" lvl="1" marL="914400" marR="0" rtl="0" algn="l">
              <a:lnSpc>
                <a:spcPct val="120000"/>
              </a:lnSpc>
              <a:spcBef>
                <a:spcPts val="500"/>
              </a:spcBef>
              <a:spcAft>
                <a:spcPts val="0"/>
              </a:spcAft>
              <a:buClr>
                <a:schemeClr val="accent1"/>
              </a:buClr>
              <a:buSzPts val="1800"/>
              <a:buFont typeface="Arial"/>
              <a:buChar char="•"/>
              <a:defRPr b="0" i="0" sz="1800" u="none" cap="none" strike="noStrike">
                <a:solidFill>
                  <a:schemeClr val="dk1"/>
                </a:solidFill>
                <a:latin typeface="Gill Sans"/>
                <a:ea typeface="Gill Sans"/>
                <a:cs typeface="Gill Sans"/>
                <a:sym typeface="Gill Sans"/>
              </a:defRPr>
            </a:lvl2pPr>
            <a:lvl3pPr indent="-330200" lvl="2" marL="1371600" marR="0" rtl="0" algn="l">
              <a:lnSpc>
                <a:spcPct val="120000"/>
              </a:lnSpc>
              <a:spcBef>
                <a:spcPts val="500"/>
              </a:spcBef>
              <a:spcAft>
                <a:spcPts val="0"/>
              </a:spcAft>
              <a:buClr>
                <a:schemeClr val="accent1"/>
              </a:buClr>
              <a:buSzPts val="1600"/>
              <a:buFont typeface="Arial"/>
              <a:buChar char="•"/>
              <a:defRPr b="0" i="0" sz="1600" u="none" cap="none" strike="noStrike">
                <a:solidFill>
                  <a:schemeClr val="dk1"/>
                </a:solidFill>
                <a:latin typeface="Gill Sans"/>
                <a:ea typeface="Gill Sans"/>
                <a:cs typeface="Gill Sans"/>
                <a:sym typeface="Gill Sans"/>
              </a:defRPr>
            </a:lvl3pPr>
            <a:lvl4pPr indent="-317500" lvl="3" marL="1828800" marR="0" rtl="0" algn="l">
              <a:lnSpc>
                <a:spcPct val="120000"/>
              </a:lnSpc>
              <a:spcBef>
                <a:spcPts val="500"/>
              </a:spcBef>
              <a:spcAft>
                <a:spcPts val="0"/>
              </a:spcAft>
              <a:buClr>
                <a:schemeClr val="accent1"/>
              </a:buClr>
              <a:buSzPts val="1400"/>
              <a:buFont typeface="Arial"/>
              <a:buChar char="•"/>
              <a:defRPr b="0" i="0" sz="1400" u="none" cap="none" strike="noStrike">
                <a:solidFill>
                  <a:schemeClr val="dk1"/>
                </a:solidFill>
                <a:latin typeface="Gill Sans"/>
                <a:ea typeface="Gill Sans"/>
                <a:cs typeface="Gill Sans"/>
                <a:sym typeface="Gill Sans"/>
              </a:defRPr>
            </a:lvl4pPr>
            <a:lvl5pPr indent="-304800" lvl="4" marL="22860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5pPr>
            <a:lvl6pPr indent="-304800" lvl="5" marL="27432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6pPr>
            <a:lvl7pPr indent="-304800" lvl="6" marL="32004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7pPr>
            <a:lvl8pPr indent="-304800" lvl="7" marL="36576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8pPr>
            <a:lvl9pPr indent="-304800" lvl="8" marL="41148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9pPr>
          </a:lstStyle>
          <a:p/>
        </p:txBody>
      </p:sp>
      <p:sp>
        <p:nvSpPr>
          <p:cNvPr id="10" name="Google Shape;10;p1"/>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00" u="none" cap="none" strike="noStrike">
                <a:solidFill>
                  <a:srgbClr val="888888"/>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9pPr>
          </a:lstStyle>
          <a:p/>
        </p:txBody>
      </p:sp>
      <p:sp>
        <p:nvSpPr>
          <p:cNvPr id="11" name="Google Shape;11;p1"/>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000" u="none" cap="none" strike="noStrike">
                <a:solidFill>
                  <a:srgbClr val="888888"/>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9pPr>
          </a:lstStyle>
          <a:p/>
        </p:txBody>
      </p:sp>
      <p:sp>
        <p:nvSpPr>
          <p:cNvPr id="12" name="Google Shape;12;p1"/>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1pPr>
            <a:lvl2pPr indent="0" lvl="1" marL="0" marR="0" rtl="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2pPr>
            <a:lvl3pPr indent="0" lvl="2" marL="0" marR="0" rtl="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3pPr>
            <a:lvl4pPr indent="0" lvl="3" marL="0" marR="0" rtl="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4pPr>
            <a:lvl5pPr indent="0" lvl="4" marL="0" marR="0" rtl="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5pPr>
            <a:lvl6pPr indent="0" lvl="5" marL="0" marR="0" rtl="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6pPr>
            <a:lvl7pPr indent="0" lvl="6" marL="0" marR="0" rtl="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7pPr>
            <a:lvl8pPr indent="0" lvl="7" marL="0" marR="0" rtl="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8pPr>
            <a:lvl9pPr indent="0" lvl="8" marL="0" marR="0" rtl="0" algn="r">
              <a:lnSpc>
                <a:spcPct val="100000"/>
              </a:lnSpc>
              <a:spcBef>
                <a:spcPts val="0"/>
              </a:spcBef>
              <a:spcAft>
                <a:spcPts val="0"/>
              </a:spcAft>
              <a:buClr>
                <a:srgbClr val="000000"/>
              </a:buClr>
              <a:buSzPts val="2800"/>
              <a:buFont typeface="Arial"/>
              <a:buNone/>
              <a:defRPr b="0" i="0" sz="2800" u="none" cap="none" strike="noStrike">
                <a:solidFill>
                  <a:schemeClr val="accent1"/>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cxnSp>
        <p:nvCxnSpPr>
          <p:cNvPr id="13" name="Google Shape;13;p1"/>
          <p:cNvCxnSpPr/>
          <p:nvPr/>
        </p:nvCxnSpPr>
        <p:spPr>
          <a:xfrm>
            <a:off x="0" y="6128413"/>
            <a:ext cx="12192000" cy="0"/>
          </a:xfrm>
          <a:prstGeom prst="straightConnector1">
            <a:avLst/>
          </a:prstGeom>
          <a:noFill/>
          <a:ln cap="flat" cmpd="sng" w="12700">
            <a:solidFill>
              <a:srgbClr val="000001">
                <a:alpha val="20000"/>
              </a:srgbClr>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transition spd="slow">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www.nadta.org/what-is-drama-therapy/nadta-pr-packet-2019-finalized.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3"/>
          <p:cNvSpPr txBox="1"/>
          <p:nvPr>
            <p:ph type="ctrTitle"/>
          </p:nvPr>
        </p:nvSpPr>
        <p:spPr>
          <a:xfrm>
            <a:off x="2417779" y="802298"/>
            <a:ext cx="8637073" cy="2541431"/>
          </a:xfrm>
          <a:prstGeom prst="rect">
            <a:avLst/>
          </a:prstGeom>
          <a:noFill/>
          <a:ln>
            <a:noFill/>
          </a:ln>
        </p:spPr>
        <p:txBody>
          <a:bodyPr anchorCtr="0" anchor="b" bIns="0" lIns="91425" spcFirstLastPara="1" rIns="91425" wrap="square" tIns="45700">
            <a:noAutofit/>
          </a:bodyPr>
          <a:lstStyle/>
          <a:p>
            <a:pPr indent="0" lvl="0" marL="0" rtl="0" algn="l">
              <a:lnSpc>
                <a:spcPct val="90000"/>
              </a:lnSpc>
              <a:spcBef>
                <a:spcPts val="0"/>
              </a:spcBef>
              <a:spcAft>
                <a:spcPts val="0"/>
              </a:spcAft>
              <a:buClr>
                <a:schemeClr val="dk1"/>
              </a:buClr>
              <a:buSzPts val="5940"/>
              <a:buFont typeface="Gill Sans"/>
              <a:buNone/>
            </a:pPr>
            <a:r>
              <a:rPr b="1" lang="en-US" sz="5940"/>
              <a:t>STAGE RAGE: </a:t>
            </a:r>
            <a:endParaRPr b="1" sz="5940"/>
          </a:p>
          <a:p>
            <a:pPr indent="0" lvl="0" marL="0" rtl="0" algn="l">
              <a:lnSpc>
                <a:spcPct val="90000"/>
              </a:lnSpc>
              <a:spcBef>
                <a:spcPts val="0"/>
              </a:spcBef>
              <a:spcAft>
                <a:spcPts val="0"/>
              </a:spcAft>
              <a:buClr>
                <a:schemeClr val="dk1"/>
              </a:buClr>
              <a:buSzPts val="5940"/>
              <a:buFont typeface="Gill Sans"/>
              <a:buNone/>
            </a:pPr>
            <a:r>
              <a:rPr i="1" lang="en-US" sz="3600"/>
              <a:t>THE ST. BENEDICT’S PREPARATORY MODEL</a:t>
            </a:r>
            <a:endParaRPr i="1" sz="3600"/>
          </a:p>
        </p:txBody>
      </p:sp>
      <p:sp>
        <p:nvSpPr>
          <p:cNvPr id="101" name="Google Shape;101;p13"/>
          <p:cNvSpPr txBox="1"/>
          <p:nvPr>
            <p:ph idx="1" type="subTitle"/>
          </p:nvPr>
        </p:nvSpPr>
        <p:spPr>
          <a:xfrm>
            <a:off x="2417780" y="3531204"/>
            <a:ext cx="8637072" cy="977621"/>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rPr lang="en-US" sz="2400"/>
              <a:t>Patricia Flynn, MFA</a:t>
            </a:r>
            <a:endParaRPr sz="2400"/>
          </a:p>
          <a:p>
            <a:pPr indent="0" lvl="0" marL="0" rtl="0" algn="l">
              <a:lnSpc>
                <a:spcPct val="120000"/>
              </a:lnSpc>
              <a:spcBef>
                <a:spcPts val="0"/>
              </a:spcBef>
              <a:spcAft>
                <a:spcPts val="0"/>
              </a:spcAft>
              <a:buSzPts val="1800"/>
              <a:buNone/>
            </a:pPr>
            <a:r>
              <a:rPr lang="en-US" sz="2400"/>
              <a:t>Ivan Lamourt, Psy. D.</a:t>
            </a:r>
            <a:endParaRPr sz="2400"/>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2"/>
          <p:cNvSpPr txBox="1"/>
          <p:nvPr>
            <p:ph type="title"/>
          </p:nvPr>
        </p:nvSpPr>
        <p:spPr>
          <a:xfrm>
            <a:off x="1449217" y="804889"/>
            <a:ext cx="9605635" cy="105930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lang="en-US"/>
              <a:t>EFFECTIVENESS OF </a:t>
            </a:r>
            <a:r>
              <a:rPr b="1" lang="en-US"/>
              <a:t>STAGE RAGE</a:t>
            </a:r>
            <a:endParaRPr b="1"/>
          </a:p>
        </p:txBody>
      </p:sp>
      <p:sp>
        <p:nvSpPr>
          <p:cNvPr id="159" name="Google Shape;159;p22"/>
          <p:cNvSpPr txBox="1"/>
          <p:nvPr>
            <p:ph idx="1" type="body"/>
          </p:nvPr>
        </p:nvSpPr>
        <p:spPr>
          <a:xfrm>
            <a:off x="1447331" y="2010878"/>
            <a:ext cx="4645152" cy="3448595"/>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SzPts val="1850"/>
              <a:buChar char="•"/>
            </a:pPr>
            <a:r>
              <a:rPr lang="en-US" sz="1850"/>
              <a:t>In 2017, a study was conducted by a doctoral student to measure the effectiveness of </a:t>
            </a:r>
            <a:r>
              <a:rPr i="1" lang="en-US" sz="1850"/>
              <a:t>Stage Rage </a:t>
            </a:r>
            <a:r>
              <a:rPr lang="en-US" sz="1850"/>
              <a:t>at St. Benedict’s Preparatory School. </a:t>
            </a:r>
            <a:endParaRPr sz="1850"/>
          </a:p>
          <a:p>
            <a:pPr indent="-228600" lvl="0" marL="228600" rtl="0" algn="l">
              <a:lnSpc>
                <a:spcPct val="100000"/>
              </a:lnSpc>
              <a:spcBef>
                <a:spcPts val="1000"/>
              </a:spcBef>
              <a:spcAft>
                <a:spcPts val="0"/>
              </a:spcAft>
              <a:buSzPts val="1850"/>
              <a:buChar char="•"/>
            </a:pPr>
            <a:r>
              <a:rPr lang="en-US" sz="1850" u="sng"/>
              <a:t>Participants:</a:t>
            </a:r>
            <a:endParaRPr/>
          </a:p>
          <a:p>
            <a:pPr indent="-228600" lvl="1" marL="685800" rtl="0" algn="l">
              <a:lnSpc>
                <a:spcPct val="100000"/>
              </a:lnSpc>
              <a:spcBef>
                <a:spcPts val="500"/>
              </a:spcBef>
              <a:spcAft>
                <a:spcPts val="0"/>
              </a:spcAft>
              <a:buSzPts val="1665"/>
              <a:buChar char="•"/>
            </a:pPr>
            <a:r>
              <a:rPr lang="en-US" sz="1665"/>
              <a:t>61males</a:t>
            </a:r>
            <a:endParaRPr/>
          </a:p>
          <a:p>
            <a:pPr indent="-228600" lvl="1" marL="685800" rtl="0" algn="l">
              <a:lnSpc>
                <a:spcPct val="100000"/>
              </a:lnSpc>
              <a:spcBef>
                <a:spcPts val="500"/>
              </a:spcBef>
              <a:spcAft>
                <a:spcPts val="0"/>
              </a:spcAft>
              <a:buSzPts val="1665"/>
              <a:buChar char="•"/>
            </a:pPr>
            <a:r>
              <a:rPr lang="en-US" sz="1665"/>
              <a:t>African-American, Caucasian, and Latino descent</a:t>
            </a:r>
            <a:endParaRPr/>
          </a:p>
          <a:p>
            <a:pPr indent="-228600" lvl="1" marL="685800" rtl="0" algn="l">
              <a:lnSpc>
                <a:spcPct val="100000"/>
              </a:lnSpc>
              <a:spcBef>
                <a:spcPts val="500"/>
              </a:spcBef>
              <a:spcAft>
                <a:spcPts val="0"/>
              </a:spcAft>
              <a:buSzPts val="1665"/>
              <a:buChar char="•"/>
            </a:pPr>
            <a:r>
              <a:rPr lang="en-US" sz="1665"/>
              <a:t>14-19 years old</a:t>
            </a:r>
            <a:endParaRPr/>
          </a:p>
          <a:p>
            <a:pPr indent="-228600" lvl="1" marL="685800" rtl="0" algn="l">
              <a:lnSpc>
                <a:spcPct val="100000"/>
              </a:lnSpc>
              <a:spcBef>
                <a:spcPts val="500"/>
              </a:spcBef>
              <a:spcAft>
                <a:spcPts val="0"/>
              </a:spcAft>
              <a:buSzPts val="1665"/>
              <a:buChar char="•"/>
            </a:pPr>
            <a:r>
              <a:rPr lang="en-US" sz="1665"/>
              <a:t>who participated in </a:t>
            </a:r>
            <a:r>
              <a:rPr i="1" lang="en-US" sz="1665"/>
              <a:t>Stage Rage </a:t>
            </a:r>
            <a:r>
              <a:rPr lang="en-US" sz="1665"/>
              <a:t>previously</a:t>
            </a:r>
            <a:endParaRPr/>
          </a:p>
        </p:txBody>
      </p:sp>
      <p:sp>
        <p:nvSpPr>
          <p:cNvPr id="160" name="Google Shape;160;p22"/>
          <p:cNvSpPr txBox="1"/>
          <p:nvPr>
            <p:ph idx="2" type="body"/>
          </p:nvPr>
        </p:nvSpPr>
        <p:spPr>
          <a:xfrm>
            <a:off x="6413771" y="2017343"/>
            <a:ext cx="4645152" cy="3441520"/>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SzPts val="1850"/>
              <a:buChar char="•"/>
            </a:pPr>
            <a:r>
              <a:rPr lang="en-US" sz="1850" u="sng"/>
              <a:t>Measures: </a:t>
            </a:r>
            <a:endParaRPr sz="1850"/>
          </a:p>
          <a:p>
            <a:pPr indent="-228600" lvl="1" marL="685800" rtl="0" algn="l">
              <a:lnSpc>
                <a:spcPct val="100000"/>
              </a:lnSpc>
              <a:spcBef>
                <a:spcPts val="500"/>
              </a:spcBef>
              <a:spcAft>
                <a:spcPts val="0"/>
              </a:spcAft>
              <a:buSzPts val="1665"/>
              <a:buChar char="•"/>
            </a:pPr>
            <a:r>
              <a:rPr lang="en-US" sz="1665"/>
              <a:t>To evaluate the social/emotional functioning of the students before and after participating in </a:t>
            </a:r>
            <a:r>
              <a:rPr i="1" lang="en-US" sz="1665"/>
              <a:t>Stage Rage</a:t>
            </a:r>
            <a:r>
              <a:rPr lang="en-US" sz="1665"/>
              <a:t>, the </a:t>
            </a:r>
            <a:r>
              <a:rPr i="1" lang="en-US" sz="1665"/>
              <a:t>Behavior Assessment System for Children, Second Edition (BASC-2) </a:t>
            </a:r>
            <a:r>
              <a:rPr lang="en-US" sz="1665"/>
              <a:t>and the </a:t>
            </a:r>
            <a:r>
              <a:rPr i="1" lang="en-US" sz="1665"/>
              <a:t>Behavior Assessment System for Children, Third Edition (BASC-3) </a:t>
            </a:r>
            <a:r>
              <a:rPr lang="en-US" sz="1665"/>
              <a:t>were utilized.</a:t>
            </a:r>
            <a:endParaRP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3"/>
          <p:cNvSpPr txBox="1"/>
          <p:nvPr>
            <p:ph type="title"/>
          </p:nvPr>
        </p:nvSpPr>
        <p:spPr>
          <a:xfrm>
            <a:off x="1449217" y="804889"/>
            <a:ext cx="9605635" cy="105930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lang="en-US"/>
              <a:t>EFFECTIVENESS OF </a:t>
            </a:r>
            <a:r>
              <a:rPr b="1" lang="en-US"/>
              <a:t>STAGE RAGE</a:t>
            </a:r>
            <a:endParaRPr b="1"/>
          </a:p>
        </p:txBody>
      </p:sp>
      <p:sp>
        <p:nvSpPr>
          <p:cNvPr id="166" name="Google Shape;166;p23"/>
          <p:cNvSpPr txBox="1"/>
          <p:nvPr>
            <p:ph idx="1" type="body"/>
          </p:nvPr>
        </p:nvSpPr>
        <p:spPr>
          <a:xfrm>
            <a:off x="1447331" y="2010878"/>
            <a:ext cx="4645152" cy="3448595"/>
          </a:xfrm>
          <a:prstGeom prst="rect">
            <a:avLst/>
          </a:prstGeom>
          <a:noFill/>
          <a:ln>
            <a:noFill/>
          </a:ln>
        </p:spPr>
        <p:txBody>
          <a:bodyPr anchorCtr="0" anchor="t" bIns="45700" lIns="91425" spcFirstLastPara="1" rIns="91425" wrap="square" tIns="45700">
            <a:noAutofit/>
          </a:bodyPr>
          <a:lstStyle/>
          <a:p>
            <a:pPr indent="-228600" lvl="0" marL="228600" rtl="0" algn="l">
              <a:lnSpc>
                <a:spcPct val="120000"/>
              </a:lnSpc>
              <a:spcBef>
                <a:spcPts val="0"/>
              </a:spcBef>
              <a:spcAft>
                <a:spcPts val="0"/>
              </a:spcAft>
              <a:buSzPts val="2000"/>
              <a:buChar char="•"/>
            </a:pPr>
            <a:r>
              <a:rPr lang="en-US" u="sng"/>
              <a:t>Dependent Variable:</a:t>
            </a:r>
            <a:endParaRPr/>
          </a:p>
          <a:p>
            <a:pPr indent="-228600" lvl="1" marL="685800" rtl="0" algn="l">
              <a:lnSpc>
                <a:spcPct val="120000"/>
              </a:lnSpc>
              <a:spcBef>
                <a:spcPts val="500"/>
              </a:spcBef>
              <a:spcAft>
                <a:spcPts val="0"/>
              </a:spcAft>
              <a:buSzPts val="1800"/>
              <a:buChar char="•"/>
            </a:pPr>
            <a:r>
              <a:rPr lang="en-US"/>
              <a:t>Participants’ anxiety scale, depression scale, attitude to school scales, internalizing problems composite, interpersonal relations scale, self-esteem scale, and emotional symptoms index scores.</a:t>
            </a:r>
            <a:endParaRPr/>
          </a:p>
        </p:txBody>
      </p:sp>
      <p:sp>
        <p:nvSpPr>
          <p:cNvPr id="167" name="Google Shape;167;p23"/>
          <p:cNvSpPr txBox="1"/>
          <p:nvPr>
            <p:ph idx="2" type="body"/>
          </p:nvPr>
        </p:nvSpPr>
        <p:spPr>
          <a:xfrm>
            <a:off x="6413771" y="2017343"/>
            <a:ext cx="4645152" cy="3441520"/>
          </a:xfrm>
          <a:prstGeom prst="rect">
            <a:avLst/>
          </a:prstGeom>
          <a:noFill/>
          <a:ln>
            <a:noFill/>
          </a:ln>
        </p:spPr>
        <p:txBody>
          <a:bodyPr anchorCtr="0" anchor="t" bIns="45700" lIns="91425" spcFirstLastPara="1" rIns="91425" wrap="square" tIns="45700">
            <a:noAutofit/>
          </a:bodyPr>
          <a:lstStyle/>
          <a:p>
            <a:pPr indent="-228600" lvl="0" marL="228600" rtl="0" algn="l">
              <a:lnSpc>
                <a:spcPct val="120000"/>
              </a:lnSpc>
              <a:spcBef>
                <a:spcPts val="0"/>
              </a:spcBef>
              <a:spcAft>
                <a:spcPts val="0"/>
              </a:spcAft>
              <a:buSzPts val="2000"/>
              <a:buChar char="•"/>
            </a:pPr>
            <a:r>
              <a:rPr lang="en-US" u="sng"/>
              <a:t>Independent Variable:</a:t>
            </a:r>
            <a:endParaRPr/>
          </a:p>
          <a:p>
            <a:pPr indent="-228600" lvl="1" marL="685800" rtl="0" algn="l">
              <a:lnSpc>
                <a:spcPct val="120000"/>
              </a:lnSpc>
              <a:spcBef>
                <a:spcPts val="500"/>
              </a:spcBef>
              <a:spcAft>
                <a:spcPts val="0"/>
              </a:spcAft>
              <a:buSzPts val="1800"/>
              <a:buChar char="•"/>
            </a:pPr>
            <a:r>
              <a:rPr i="1" lang="en-US"/>
              <a:t>Stage Rage </a:t>
            </a:r>
            <a:r>
              <a:rPr lang="en-US"/>
              <a:t>intervention</a:t>
            </a:r>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4"/>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lang="en-US"/>
              <a:t>EFFECTIVENESS OF </a:t>
            </a:r>
            <a:r>
              <a:rPr b="1" lang="en-US"/>
              <a:t>STAGE RAGE</a:t>
            </a:r>
            <a:endParaRPr b="1"/>
          </a:p>
        </p:txBody>
      </p:sp>
      <p:sp>
        <p:nvSpPr>
          <p:cNvPr id="173" name="Google Shape;173;p24"/>
          <p:cNvSpPr txBox="1"/>
          <p:nvPr>
            <p:ph idx="1" type="body"/>
          </p:nvPr>
        </p:nvSpPr>
        <p:spPr>
          <a:xfrm>
            <a:off x="954157" y="1310416"/>
            <a:ext cx="10522226" cy="4679568"/>
          </a:xfrm>
          <a:prstGeom prst="rect">
            <a:avLst/>
          </a:prstGeom>
          <a:noFill/>
          <a:ln>
            <a:noFill/>
          </a:ln>
        </p:spPr>
        <p:txBody>
          <a:bodyPr anchorCtr="0" anchor="t" bIns="45700" lIns="91425" spcFirstLastPara="1" rIns="91425" wrap="square" tIns="45700">
            <a:noAutofit/>
          </a:bodyPr>
          <a:lstStyle/>
          <a:p>
            <a:pPr indent="-228600" lvl="1" marL="228600" rtl="0" algn="l">
              <a:lnSpc>
                <a:spcPct val="100000"/>
              </a:lnSpc>
              <a:spcBef>
                <a:spcPts val="0"/>
              </a:spcBef>
              <a:spcAft>
                <a:spcPts val="0"/>
              </a:spcAft>
              <a:buSzPts val="1530"/>
              <a:buChar char="•"/>
            </a:pPr>
            <a:r>
              <a:rPr lang="en-US" sz="1530" u="sng"/>
              <a:t>Results: </a:t>
            </a:r>
            <a:r>
              <a:rPr lang="en-US" sz="1530"/>
              <a:t>This study revealed several areas where the </a:t>
            </a:r>
            <a:r>
              <a:rPr i="1" lang="en-US" sz="1530"/>
              <a:t>Stage Rage </a:t>
            </a:r>
            <a:r>
              <a:rPr lang="en-US" sz="1530"/>
              <a:t>intervention was helpful in supporting students to improve several areas of social-emotional functioning.</a:t>
            </a:r>
            <a:endParaRPr sz="1530"/>
          </a:p>
          <a:p>
            <a:pPr indent="-342900" lvl="2" marL="800100" rtl="0" algn="l">
              <a:lnSpc>
                <a:spcPct val="100000"/>
              </a:lnSpc>
              <a:spcBef>
                <a:spcPts val="1000"/>
              </a:spcBef>
              <a:spcAft>
                <a:spcPts val="0"/>
              </a:spcAft>
              <a:buSzPts val="1360"/>
              <a:buFont typeface="Gill Sans"/>
              <a:buAutoNum type="arabicParenR"/>
            </a:pPr>
            <a:r>
              <a:rPr b="1" lang="en-US" sz="1360"/>
              <a:t>Anxiety Scale: </a:t>
            </a:r>
            <a:r>
              <a:rPr lang="en-US" sz="1360"/>
              <a:t> There was a significant decrease in anxiety levels which suggests that </a:t>
            </a:r>
            <a:r>
              <a:rPr i="1" lang="en-US" sz="1360"/>
              <a:t>Stage Rage </a:t>
            </a:r>
            <a:r>
              <a:rPr lang="en-US" sz="1360"/>
              <a:t>assisted in reducing generalized fears, nervousness, and worries which are traditionally poorly defined and irrational in the mind of the students. </a:t>
            </a:r>
            <a:endParaRPr b="1" sz="1360"/>
          </a:p>
          <a:p>
            <a:pPr indent="-342900" lvl="2" marL="800100" rtl="0" algn="l">
              <a:lnSpc>
                <a:spcPct val="100000"/>
              </a:lnSpc>
              <a:spcBef>
                <a:spcPts val="1000"/>
              </a:spcBef>
              <a:spcAft>
                <a:spcPts val="0"/>
              </a:spcAft>
              <a:buSzPts val="1360"/>
              <a:buFont typeface="Gill Sans"/>
              <a:buAutoNum type="arabicParenR"/>
            </a:pPr>
            <a:r>
              <a:rPr b="1" lang="en-US" sz="1360"/>
              <a:t>Depression Scale: </a:t>
            </a:r>
            <a:r>
              <a:rPr lang="en-US" sz="1360"/>
              <a:t>There was no significant change in this scale which suggest that </a:t>
            </a:r>
            <a:r>
              <a:rPr i="1" lang="en-US" sz="1360"/>
              <a:t>Stage Rage </a:t>
            </a:r>
            <a:r>
              <a:rPr lang="en-US" sz="1360"/>
              <a:t>did not assist in improving the students’ feelings of sadness, loneliness, and inability to enjoy life.</a:t>
            </a:r>
            <a:endParaRPr sz="1360"/>
          </a:p>
          <a:p>
            <a:pPr indent="-342900" lvl="2" marL="800100" rtl="0" algn="l">
              <a:lnSpc>
                <a:spcPct val="100000"/>
              </a:lnSpc>
              <a:spcBef>
                <a:spcPts val="1000"/>
              </a:spcBef>
              <a:spcAft>
                <a:spcPts val="0"/>
              </a:spcAft>
              <a:buSzPts val="1360"/>
              <a:buFont typeface="Gill Sans"/>
              <a:buAutoNum type="arabicParenR"/>
            </a:pPr>
            <a:r>
              <a:rPr b="1" lang="en-US" sz="1360"/>
              <a:t>Attitude to School Scale: </a:t>
            </a:r>
            <a:r>
              <a:rPr lang="en-US" sz="1360"/>
              <a:t>There was no significant change found in this scale. This suggests that </a:t>
            </a:r>
            <a:r>
              <a:rPr i="1" lang="en-US" sz="1360"/>
              <a:t>Stage Rage </a:t>
            </a:r>
            <a:r>
              <a:rPr lang="en-US" sz="1360"/>
              <a:t>did not assist in improving the students’ general opinion of the utility of school nor their comfort level with school-related matters.</a:t>
            </a:r>
            <a:endParaRPr sz="1360"/>
          </a:p>
          <a:p>
            <a:pPr indent="-342900" lvl="2" marL="800100" rtl="0" algn="l">
              <a:lnSpc>
                <a:spcPct val="100000"/>
              </a:lnSpc>
              <a:spcBef>
                <a:spcPts val="1000"/>
              </a:spcBef>
              <a:spcAft>
                <a:spcPts val="0"/>
              </a:spcAft>
              <a:buSzPts val="1360"/>
              <a:buFont typeface="Gill Sans"/>
              <a:buAutoNum type="arabicParenR"/>
            </a:pPr>
            <a:r>
              <a:rPr b="1" lang="en-US" sz="1360"/>
              <a:t>Internalizing Problems Composite:  </a:t>
            </a:r>
            <a:r>
              <a:rPr lang="en-US" sz="1360"/>
              <a:t>As predicted, there was a significant decrease in this composite which suggests that </a:t>
            </a:r>
            <a:r>
              <a:rPr i="1" lang="en-US" sz="1360"/>
              <a:t>Stage Rage </a:t>
            </a:r>
            <a:r>
              <a:rPr lang="en-US" sz="1360"/>
              <a:t>assisted students in feeling better about mood problems that are typically identified as inwardly directed. </a:t>
            </a:r>
            <a:endParaRPr/>
          </a:p>
          <a:p>
            <a:pPr indent="-342900" lvl="2" marL="800100" rtl="0" algn="l">
              <a:lnSpc>
                <a:spcPct val="100000"/>
              </a:lnSpc>
              <a:spcBef>
                <a:spcPts val="1000"/>
              </a:spcBef>
              <a:spcAft>
                <a:spcPts val="0"/>
              </a:spcAft>
              <a:buSzPts val="1360"/>
              <a:buFont typeface="Gill Sans"/>
              <a:buAutoNum type="arabicParenR"/>
            </a:pPr>
            <a:r>
              <a:rPr b="1" lang="en-US" sz="1360"/>
              <a:t>Interpersonal Relations Scale: </a:t>
            </a:r>
            <a:r>
              <a:rPr lang="en-US" sz="1360"/>
              <a:t>There was a significant increase in this scale which suggests that </a:t>
            </a:r>
            <a:r>
              <a:rPr i="1" lang="en-US" sz="1360"/>
              <a:t>Stage Rage </a:t>
            </a:r>
            <a:r>
              <a:rPr lang="en-US" sz="1360"/>
              <a:t>did assist in the improvement of relations with others as well as the degree of enjoyment derived from those interactions.</a:t>
            </a:r>
            <a:endParaRPr sz="1360"/>
          </a:p>
          <a:p>
            <a:pPr indent="-342900" lvl="2" marL="800100" rtl="0" algn="l">
              <a:lnSpc>
                <a:spcPct val="100000"/>
              </a:lnSpc>
              <a:spcBef>
                <a:spcPts val="1000"/>
              </a:spcBef>
              <a:spcAft>
                <a:spcPts val="0"/>
              </a:spcAft>
              <a:buSzPts val="1360"/>
              <a:buFont typeface="Gill Sans"/>
              <a:buAutoNum type="arabicParenR"/>
            </a:pPr>
            <a:r>
              <a:rPr b="1" lang="en-US" sz="1360"/>
              <a:t>Self-esteem Scale: </a:t>
            </a:r>
            <a:r>
              <a:rPr lang="en-US" sz="1360"/>
              <a:t>There was no significant change in this scale which suggests that </a:t>
            </a:r>
            <a:r>
              <a:rPr i="1" lang="en-US" sz="1360"/>
              <a:t>Stage Rage </a:t>
            </a:r>
            <a:r>
              <a:rPr lang="en-US" sz="1360"/>
              <a:t>did not assist in improving the students’ self-satisfaction in the context of both physical and global characteristics.</a:t>
            </a:r>
            <a:endParaRPr sz="1360"/>
          </a:p>
          <a:p>
            <a:pPr indent="-342900" lvl="2" marL="800100" rtl="0" algn="l">
              <a:lnSpc>
                <a:spcPct val="100000"/>
              </a:lnSpc>
              <a:spcBef>
                <a:spcPts val="1000"/>
              </a:spcBef>
              <a:spcAft>
                <a:spcPts val="0"/>
              </a:spcAft>
              <a:buSzPts val="1360"/>
              <a:buFont typeface="Gill Sans"/>
              <a:buAutoNum type="arabicParenR"/>
            </a:pPr>
            <a:r>
              <a:rPr b="1" lang="en-US" sz="1360"/>
              <a:t>Emotional Symptoms Index: </a:t>
            </a:r>
            <a:r>
              <a:rPr lang="en-US" sz="1360"/>
              <a:t>There was a significant decrease in this composite score which suggests that </a:t>
            </a:r>
            <a:r>
              <a:rPr i="1" lang="en-US" sz="1360"/>
              <a:t>Stage Rage </a:t>
            </a:r>
            <a:r>
              <a:rPr lang="en-US" sz="1360"/>
              <a:t>assisted in reducing the presence of serious, global emotional disturbances that are broad based on both the feelings and thoughts of the students.</a:t>
            </a:r>
            <a:endParaRPr/>
          </a:p>
          <a:p>
            <a:pPr indent="-120650" lvl="0" marL="228600" rtl="0" algn="l">
              <a:lnSpc>
                <a:spcPct val="100000"/>
              </a:lnSpc>
              <a:spcBef>
                <a:spcPts val="1000"/>
              </a:spcBef>
              <a:spcAft>
                <a:spcPts val="0"/>
              </a:spcAft>
              <a:buSzPts val="1700"/>
              <a:buNone/>
            </a:pPr>
            <a:r>
              <a:t/>
            </a:r>
            <a:endParaRPr sz="1700"/>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5"/>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lang="en-US"/>
              <a:t>REFERENCES</a:t>
            </a:r>
            <a:endParaRPr/>
          </a:p>
        </p:txBody>
      </p:sp>
      <p:sp>
        <p:nvSpPr>
          <p:cNvPr id="179" name="Google Shape;179;p25"/>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Autofit/>
          </a:bodyPr>
          <a:lstStyle/>
          <a:p>
            <a:pPr indent="-228600" lvl="0" marL="228600" rtl="0" algn="l">
              <a:lnSpc>
                <a:spcPct val="110000"/>
              </a:lnSpc>
              <a:spcBef>
                <a:spcPts val="0"/>
              </a:spcBef>
              <a:spcAft>
                <a:spcPts val="0"/>
              </a:spcAft>
              <a:buSzPts val="1700"/>
              <a:buChar char="•"/>
            </a:pPr>
            <a:r>
              <a:rPr lang="en-US" sz="1700" u="sng">
                <a:solidFill>
                  <a:schemeClr val="hlink"/>
                </a:solidFill>
                <a:hlinkClick r:id="rId3"/>
              </a:rPr>
              <a:t>https://www.nadta.org/what-is-drama-therapy/nadta-pr-packet-2019-finalized.pdf</a:t>
            </a:r>
            <a:endParaRPr sz="1700"/>
          </a:p>
          <a:p>
            <a:pPr indent="-228600" lvl="0" marL="228600" rtl="0" algn="l">
              <a:lnSpc>
                <a:spcPct val="110000"/>
              </a:lnSpc>
              <a:spcBef>
                <a:spcPts val="1000"/>
              </a:spcBef>
              <a:spcAft>
                <a:spcPts val="0"/>
              </a:spcAft>
              <a:buSzPts val="1700"/>
              <a:buChar char="•"/>
            </a:pPr>
            <a:r>
              <a:rPr lang="en-US" sz="1700" u="none" strike="noStrike"/>
              <a:t>Moore, J., Andersen-Warren, M. &amp; Kirk, K. (2017). Dramatherapy and psychodrama with looked-after children and young people. Dramatherapy, 38(2-3), 133-147. doi:10.1080/02630672.2017.1351782</a:t>
            </a:r>
            <a:endParaRPr/>
          </a:p>
          <a:p>
            <a:pPr indent="-228600" lvl="0" marL="228600" rtl="0" algn="l">
              <a:lnSpc>
                <a:spcPct val="110000"/>
              </a:lnSpc>
              <a:spcBef>
                <a:spcPts val="1000"/>
              </a:spcBef>
              <a:spcAft>
                <a:spcPts val="0"/>
              </a:spcAft>
              <a:buSzPts val="1700"/>
              <a:buChar char="•"/>
            </a:pPr>
            <a:r>
              <a:rPr lang="en-US" sz="1700" u="none" strike="noStrike"/>
              <a:t>Dix, A. (2015). Telling stories: Dramatherapy and theatre in education with boys who have experienced parental domestic violence. Dramatherapy, 37, 15-27. doi:10.1080/02630672.2015.1055778</a:t>
            </a:r>
            <a:endParaRPr/>
          </a:p>
          <a:p>
            <a:pPr indent="-228600" lvl="0" marL="228600" rtl="0" algn="l">
              <a:lnSpc>
                <a:spcPct val="110000"/>
              </a:lnSpc>
              <a:spcBef>
                <a:spcPts val="1000"/>
              </a:spcBef>
              <a:spcAft>
                <a:spcPts val="0"/>
              </a:spcAft>
              <a:buSzPts val="1700"/>
              <a:buChar char="•"/>
            </a:pPr>
            <a:r>
              <a:rPr lang="en-US" sz="1700" u="none" strike="noStrike"/>
              <a:t>Moneta, I., &amp; Rousseau, C. (2008). Emotional expression and regulation in a school-based drama workshop for immigrant adolescents with behavioral and learning difficulties. The Arts in Psychotherapy, 35(5), 329-340. doi:10.1016/j.aip.2008.07.001</a:t>
            </a:r>
            <a:endParaRPr/>
          </a:p>
          <a:p>
            <a:pPr indent="-228600" lvl="0" marL="228600" rtl="0" algn="l">
              <a:lnSpc>
                <a:spcPct val="110000"/>
              </a:lnSpc>
              <a:spcBef>
                <a:spcPts val="1000"/>
              </a:spcBef>
              <a:spcAft>
                <a:spcPts val="0"/>
              </a:spcAft>
              <a:buSzPts val="1700"/>
              <a:buChar char="•"/>
            </a:pPr>
            <a:r>
              <a:rPr lang="en-US" sz="1700"/>
              <a:t>Malchiodi, C. A. (2007). </a:t>
            </a:r>
            <a:r>
              <a:rPr i="1" lang="en-US" sz="1700"/>
              <a:t>Expressive therapies</a:t>
            </a:r>
            <a:r>
              <a:rPr lang="en-US" sz="1700"/>
              <a:t>. New York: Guilford.</a:t>
            </a:r>
            <a:endParaRPr b="0" i="0" sz="1700" u="none" strike="noStrike">
              <a:solidFill>
                <a:srgbClr val="222222"/>
              </a:solidFill>
              <a:latin typeface="Arial"/>
              <a:ea typeface="Arial"/>
              <a:cs typeface="Arial"/>
              <a:sym typeface="Arial"/>
            </a:endParaRPr>
          </a:p>
          <a:p>
            <a:pPr indent="-120650" lvl="0" marL="228600" rtl="0" algn="l">
              <a:lnSpc>
                <a:spcPct val="110000"/>
              </a:lnSpc>
              <a:spcBef>
                <a:spcPts val="1000"/>
              </a:spcBef>
              <a:spcAft>
                <a:spcPts val="0"/>
              </a:spcAft>
              <a:buSzPts val="1700"/>
              <a:buNone/>
            </a:pPr>
            <a:r>
              <a:t/>
            </a:r>
            <a:endParaRPr sz="1700" u="none" strike="noStrike"/>
          </a:p>
          <a:p>
            <a:pPr indent="-120650" lvl="0" marL="228600" rtl="0" algn="l">
              <a:lnSpc>
                <a:spcPct val="110000"/>
              </a:lnSpc>
              <a:spcBef>
                <a:spcPts val="1000"/>
              </a:spcBef>
              <a:spcAft>
                <a:spcPts val="0"/>
              </a:spcAft>
              <a:buSzPts val="1700"/>
              <a:buNone/>
            </a:pPr>
            <a:r>
              <a:t/>
            </a:r>
            <a:endParaRPr b="0" i="0" sz="1700" u="none" strike="noStrike">
              <a:solidFill>
                <a:srgbClr val="000000"/>
              </a:solidFill>
              <a:latin typeface="Arial"/>
              <a:ea typeface="Arial"/>
              <a:cs typeface="Arial"/>
              <a:sym typeface="Arial"/>
            </a:endParaRPr>
          </a:p>
          <a:p>
            <a:pPr indent="-120650" lvl="0" marL="228600" rtl="0" algn="l">
              <a:lnSpc>
                <a:spcPct val="110000"/>
              </a:lnSpc>
              <a:spcBef>
                <a:spcPts val="1000"/>
              </a:spcBef>
              <a:spcAft>
                <a:spcPts val="0"/>
              </a:spcAft>
              <a:buSzPts val="1700"/>
              <a:buNone/>
            </a:pPr>
            <a:r>
              <a:t/>
            </a:r>
            <a:endParaRPr sz="1700" u="none" strike="noStrike"/>
          </a:p>
          <a:p>
            <a:pPr indent="-120650" lvl="0" marL="228600" rtl="0" algn="l">
              <a:lnSpc>
                <a:spcPct val="110000"/>
              </a:lnSpc>
              <a:spcBef>
                <a:spcPts val="1000"/>
              </a:spcBef>
              <a:spcAft>
                <a:spcPts val="0"/>
              </a:spcAft>
              <a:buSzPts val="1700"/>
              <a:buNone/>
            </a:pPr>
            <a:r>
              <a:t/>
            </a:r>
            <a:endParaRPr b="0" i="0" sz="1700" u="none" strike="noStrike">
              <a:solidFill>
                <a:srgbClr val="000000"/>
              </a:solidFill>
              <a:latin typeface="Arial"/>
              <a:ea typeface="Arial"/>
              <a:cs typeface="Arial"/>
              <a:sym typeface="Arial"/>
            </a:endParaRPr>
          </a:p>
          <a:p>
            <a:pPr indent="-120650" lvl="0" marL="228600" rtl="0" algn="l">
              <a:lnSpc>
                <a:spcPct val="110000"/>
              </a:lnSpc>
              <a:spcBef>
                <a:spcPts val="1000"/>
              </a:spcBef>
              <a:spcAft>
                <a:spcPts val="0"/>
              </a:spcAft>
              <a:buSzPts val="1700"/>
              <a:buNone/>
            </a:pPr>
            <a:r>
              <a:t/>
            </a:r>
            <a:endParaRPr sz="1700"/>
          </a:p>
          <a:p>
            <a:pPr indent="-120650" lvl="0" marL="228600" rtl="0" algn="l">
              <a:lnSpc>
                <a:spcPct val="110000"/>
              </a:lnSpc>
              <a:spcBef>
                <a:spcPts val="1000"/>
              </a:spcBef>
              <a:spcAft>
                <a:spcPts val="0"/>
              </a:spcAft>
              <a:buSzPts val="1700"/>
              <a:buNone/>
            </a:pPr>
            <a:r>
              <a:t/>
            </a:r>
            <a:endParaRPr sz="1700"/>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4"/>
          <p:cNvSpPr txBox="1"/>
          <p:nvPr>
            <p:ph type="title"/>
          </p:nvPr>
        </p:nvSpPr>
        <p:spPr>
          <a:xfrm>
            <a:off x="1451579" y="764762"/>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lang="en-US"/>
              <a:t>WHAT IS PERFORMING ART THERAPY?</a:t>
            </a:r>
            <a:endParaRPr/>
          </a:p>
        </p:txBody>
      </p:sp>
      <p:sp>
        <p:nvSpPr>
          <p:cNvPr id="107" name="Google Shape;107;p14"/>
          <p:cNvSpPr txBox="1"/>
          <p:nvPr>
            <p:ph idx="1" type="body"/>
          </p:nvPr>
        </p:nvSpPr>
        <p:spPr>
          <a:xfrm>
            <a:off x="1451579" y="1949472"/>
            <a:ext cx="9603275" cy="4014007"/>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SzPts val="1850"/>
              <a:buChar char="•"/>
            </a:pPr>
            <a:r>
              <a:rPr lang="en-US" sz="1850"/>
              <a:t>The systematic and intentional use of drama/theatre processes, products, and associations to achieve the therapeutic goals of symptom relief, emotional and physical integration, and personal growth.</a:t>
            </a:r>
            <a:endParaRPr/>
          </a:p>
          <a:p>
            <a:pPr indent="-228600" lvl="0" marL="228600" rtl="0" algn="l">
              <a:lnSpc>
                <a:spcPct val="100000"/>
              </a:lnSpc>
              <a:spcBef>
                <a:spcPts val="1000"/>
              </a:spcBef>
              <a:spcAft>
                <a:spcPts val="0"/>
              </a:spcAft>
              <a:buSzPts val="1850"/>
              <a:buChar char="•"/>
            </a:pPr>
            <a:r>
              <a:rPr lang="en-US" sz="1850"/>
              <a:t>It is an active approach that helps the client tell his/her story to solve a problem, achieve a catharsis, extend the depth and breadth of inner experience, understand the meaning of images, and strengthen the ability to observe personal roles while increasing flexibility between roles (National Drama Therapy Association, 2004). </a:t>
            </a:r>
            <a:endParaRPr sz="1850"/>
          </a:p>
          <a:p>
            <a:pPr indent="-228600" lvl="0" marL="228600" rtl="0" algn="l">
              <a:lnSpc>
                <a:spcPct val="100000"/>
              </a:lnSpc>
              <a:spcBef>
                <a:spcPts val="1000"/>
              </a:spcBef>
              <a:spcAft>
                <a:spcPts val="0"/>
              </a:spcAft>
              <a:buSzPts val="1850"/>
              <a:buChar char="•"/>
            </a:pPr>
            <a:r>
              <a:rPr lang="en-US" sz="1850"/>
              <a:t>It uses play, embodiment, projection, role, story, metaphor, empathy, distancing, witnessing, performance and improvisation to help people address sensitive situations and make meaningful change. </a:t>
            </a:r>
            <a:endParaRPr sz="1850"/>
          </a:p>
          <a:p>
            <a:pPr indent="-228600" lvl="0" marL="228600" rtl="0" algn="l">
              <a:lnSpc>
                <a:spcPct val="100000"/>
              </a:lnSpc>
              <a:spcBef>
                <a:spcPts val="1000"/>
              </a:spcBef>
              <a:spcAft>
                <a:spcPts val="0"/>
              </a:spcAft>
              <a:buSzPts val="1850"/>
              <a:buChar char="•"/>
            </a:pPr>
            <a:r>
              <a:rPr lang="en-US" sz="1850"/>
              <a:t>This is an effective intervention for addressing a wide range of issues that interfere with students’ abilities to be fully present for learning and life. </a:t>
            </a:r>
            <a:endParaRPr/>
          </a:p>
          <a:p>
            <a:pPr indent="-111125" lvl="0" marL="228600" rtl="0" algn="l">
              <a:lnSpc>
                <a:spcPct val="100000"/>
              </a:lnSpc>
              <a:spcBef>
                <a:spcPts val="1000"/>
              </a:spcBef>
              <a:spcAft>
                <a:spcPts val="0"/>
              </a:spcAft>
              <a:buSzPts val="1850"/>
              <a:buNone/>
            </a:pPr>
            <a:r>
              <a:t/>
            </a:r>
            <a:endParaRPr sz="1850"/>
          </a:p>
          <a:p>
            <a:pPr indent="-111125" lvl="0" marL="228600" rtl="0" algn="l">
              <a:lnSpc>
                <a:spcPct val="100000"/>
              </a:lnSpc>
              <a:spcBef>
                <a:spcPts val="1000"/>
              </a:spcBef>
              <a:spcAft>
                <a:spcPts val="0"/>
              </a:spcAft>
              <a:buSzPts val="1850"/>
              <a:buNone/>
            </a:pPr>
            <a:r>
              <a:t/>
            </a:r>
            <a:endParaRPr sz="185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5"/>
          <p:cNvSpPr txBox="1"/>
          <p:nvPr>
            <p:ph type="title"/>
          </p:nvPr>
        </p:nvSpPr>
        <p:spPr>
          <a:xfrm>
            <a:off x="1449217" y="804889"/>
            <a:ext cx="9605635" cy="105930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lang="en-US"/>
              <a:t>PERFORMING ART THERAPY IN SCHOOLS</a:t>
            </a:r>
            <a:endParaRPr/>
          </a:p>
        </p:txBody>
      </p:sp>
      <p:sp>
        <p:nvSpPr>
          <p:cNvPr id="113" name="Google Shape;113;p15"/>
          <p:cNvSpPr txBox="1"/>
          <p:nvPr>
            <p:ph idx="1" type="body"/>
          </p:nvPr>
        </p:nvSpPr>
        <p:spPr>
          <a:xfrm>
            <a:off x="1287702" y="2010878"/>
            <a:ext cx="4910797" cy="3799079"/>
          </a:xfrm>
          <a:prstGeom prst="rect">
            <a:avLst/>
          </a:prstGeom>
          <a:noFill/>
          <a:ln>
            <a:noFill/>
          </a:ln>
        </p:spPr>
        <p:txBody>
          <a:bodyPr anchorCtr="0" anchor="t" bIns="45700" lIns="91425" spcFirstLastPara="1" rIns="91425" wrap="square" tIns="45700">
            <a:noAutofit/>
          </a:bodyPr>
          <a:lstStyle/>
          <a:p>
            <a:pPr indent="-228600" lvl="0" marL="228600" rtl="0" algn="l">
              <a:lnSpc>
                <a:spcPct val="110000"/>
              </a:lnSpc>
              <a:spcBef>
                <a:spcPts val="0"/>
              </a:spcBef>
              <a:spcAft>
                <a:spcPts val="0"/>
              </a:spcAft>
              <a:buSzPts val="2040"/>
              <a:buChar char="•"/>
            </a:pPr>
            <a:r>
              <a:rPr b="1" lang="en-US" sz="2040"/>
              <a:t>Professional Practices:</a:t>
            </a:r>
            <a:endParaRPr/>
          </a:p>
          <a:p>
            <a:pPr indent="-228600" lvl="1" marL="685800" rtl="0" algn="l">
              <a:lnSpc>
                <a:spcPct val="110000"/>
              </a:lnSpc>
              <a:spcBef>
                <a:spcPts val="500"/>
              </a:spcBef>
              <a:spcAft>
                <a:spcPts val="0"/>
              </a:spcAft>
              <a:buSzPts val="1785"/>
              <a:buChar char="•"/>
            </a:pPr>
            <a:r>
              <a:rPr lang="en-US" sz="1785"/>
              <a:t>Can be used as an assessment/screener to identify high-risk/vulnerable students, of student abilities and preferences,  of life experiences and capacities, of psychological, psychosocial, and/or cognitive aspects</a:t>
            </a:r>
            <a:endParaRPr/>
          </a:p>
          <a:p>
            <a:pPr indent="-228600" lvl="1" marL="685800" rtl="0" algn="l">
              <a:lnSpc>
                <a:spcPct val="110000"/>
              </a:lnSpc>
              <a:spcBef>
                <a:spcPts val="500"/>
              </a:spcBef>
              <a:spcAft>
                <a:spcPts val="0"/>
              </a:spcAft>
              <a:buSzPts val="1785"/>
              <a:buChar char="•"/>
            </a:pPr>
            <a:r>
              <a:rPr lang="en-US" sz="1785"/>
              <a:t>Creates a positive association with school, increasing likelihood of academic success, etc.</a:t>
            </a:r>
            <a:endParaRPr/>
          </a:p>
          <a:p>
            <a:pPr indent="-228600" lvl="1" marL="685800" rtl="0" algn="l">
              <a:lnSpc>
                <a:spcPct val="110000"/>
              </a:lnSpc>
              <a:spcBef>
                <a:spcPts val="500"/>
              </a:spcBef>
              <a:spcAft>
                <a:spcPts val="0"/>
              </a:spcAft>
              <a:buSzPts val="1785"/>
              <a:buChar char="•"/>
            </a:pPr>
            <a:r>
              <a:rPr lang="en-US" sz="1785"/>
              <a:t>Fosters a respectful and collaborative school environment</a:t>
            </a:r>
            <a:endParaRPr/>
          </a:p>
          <a:p>
            <a:pPr indent="-120650" lvl="0" marL="228600" rtl="0" algn="l">
              <a:lnSpc>
                <a:spcPct val="110000"/>
              </a:lnSpc>
              <a:spcBef>
                <a:spcPts val="1000"/>
              </a:spcBef>
              <a:spcAft>
                <a:spcPts val="0"/>
              </a:spcAft>
              <a:buSzPts val="1700"/>
              <a:buNone/>
            </a:pPr>
            <a:r>
              <a:t/>
            </a:r>
            <a:endParaRPr sz="1700"/>
          </a:p>
        </p:txBody>
      </p:sp>
      <p:pic>
        <p:nvPicPr>
          <p:cNvPr id="114" name="Google Shape;114;p15"/>
          <p:cNvPicPr preferRelativeResize="0"/>
          <p:nvPr/>
        </p:nvPicPr>
        <p:blipFill rotWithShape="1">
          <a:blip r:embed="rId3">
            <a:alphaModFix/>
          </a:blip>
          <a:srcRect b="0" l="0" r="0" t="0"/>
          <a:stretch/>
        </p:blipFill>
        <p:spPr>
          <a:xfrm>
            <a:off x="6241775" y="2254155"/>
            <a:ext cx="4952828" cy="3303536"/>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6"/>
          <p:cNvSpPr txBox="1"/>
          <p:nvPr>
            <p:ph type="title"/>
          </p:nvPr>
        </p:nvSpPr>
        <p:spPr>
          <a:xfrm>
            <a:off x="1451577" y="7744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lang="en-US"/>
              <a:t>PERFORMING ART THERAPY IN SCHOOLS</a:t>
            </a:r>
            <a:endParaRPr/>
          </a:p>
        </p:txBody>
      </p:sp>
      <p:sp>
        <p:nvSpPr>
          <p:cNvPr id="120" name="Google Shape;120;p16"/>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Autofit/>
          </a:bodyPr>
          <a:lstStyle/>
          <a:p>
            <a:pPr indent="-101600" lvl="0" marL="228600" rtl="0" algn="l">
              <a:lnSpc>
                <a:spcPct val="120000"/>
              </a:lnSpc>
              <a:spcBef>
                <a:spcPts val="0"/>
              </a:spcBef>
              <a:spcAft>
                <a:spcPts val="0"/>
              </a:spcAft>
              <a:buSzPts val="2000"/>
              <a:buNone/>
            </a:pPr>
            <a:r>
              <a:t/>
            </a:r>
            <a:endParaRPr b="1"/>
          </a:p>
          <a:p>
            <a:pPr indent="-101600" lvl="0" marL="228600" rtl="0" algn="l">
              <a:lnSpc>
                <a:spcPct val="120000"/>
              </a:lnSpc>
              <a:spcBef>
                <a:spcPts val="1000"/>
              </a:spcBef>
              <a:spcAft>
                <a:spcPts val="0"/>
              </a:spcAft>
              <a:buSzPts val="2000"/>
              <a:buNone/>
            </a:pPr>
            <a:r>
              <a:t/>
            </a:r>
            <a:endParaRPr/>
          </a:p>
        </p:txBody>
      </p:sp>
      <p:sp>
        <p:nvSpPr>
          <p:cNvPr id="121" name="Google Shape;121;p16"/>
          <p:cNvSpPr txBox="1"/>
          <p:nvPr/>
        </p:nvSpPr>
        <p:spPr>
          <a:xfrm>
            <a:off x="1451578" y="1823654"/>
            <a:ext cx="9603276" cy="4351859"/>
          </a:xfrm>
          <a:prstGeom prst="rect">
            <a:avLst/>
          </a:prstGeom>
          <a:noFill/>
          <a:ln>
            <a:noFill/>
          </a:ln>
        </p:spPr>
        <p:txBody>
          <a:bodyPr anchorCtr="0" anchor="t" bIns="45700" lIns="91425" spcFirstLastPara="1" rIns="91425" wrap="square" tIns="45700">
            <a:noAutofit/>
          </a:bodyPr>
          <a:lstStyle/>
          <a:p>
            <a:pPr indent="-228600" lvl="0" marL="228600" marR="0" rtl="0" algn="l">
              <a:lnSpc>
                <a:spcPct val="100000"/>
              </a:lnSpc>
              <a:spcBef>
                <a:spcPts val="0"/>
              </a:spcBef>
              <a:spcAft>
                <a:spcPts val="0"/>
              </a:spcAft>
              <a:buClr>
                <a:schemeClr val="accent1"/>
              </a:buClr>
              <a:buSzPts val="2035"/>
              <a:buFont typeface="Arial"/>
              <a:buChar char="•"/>
            </a:pPr>
            <a:r>
              <a:rPr b="1" i="0" lang="en-US" sz="2035" u="none" cap="none" strike="noStrike">
                <a:solidFill>
                  <a:schemeClr val="dk1"/>
                </a:solidFill>
                <a:latin typeface="Gill Sans"/>
                <a:ea typeface="Gill Sans"/>
                <a:cs typeface="Gill Sans"/>
                <a:sym typeface="Gill Sans"/>
              </a:rPr>
              <a:t>Client Conditions: </a:t>
            </a:r>
            <a:endParaRPr b="0" i="0" sz="1400" u="none" cap="none" strike="noStrike">
              <a:solidFill>
                <a:srgbClr val="000000"/>
              </a:solidFill>
              <a:latin typeface="Arial"/>
              <a:ea typeface="Arial"/>
              <a:cs typeface="Arial"/>
              <a:sym typeface="Arial"/>
            </a:endParaRPr>
          </a:p>
          <a:p>
            <a:pPr indent="-228600" lvl="1" marL="685800" marR="0" rtl="0" algn="l">
              <a:lnSpc>
                <a:spcPct val="100000"/>
              </a:lnSpc>
              <a:spcBef>
                <a:spcPts val="500"/>
              </a:spcBef>
              <a:spcAft>
                <a:spcPts val="0"/>
              </a:spcAft>
              <a:buClr>
                <a:schemeClr val="accent1"/>
              </a:buClr>
              <a:buSzPts val="1757"/>
              <a:buFont typeface="Arial"/>
              <a:buChar char="•"/>
            </a:pPr>
            <a:r>
              <a:rPr b="0" i="0" lang="en-US" sz="1757" u="none" cap="none" strike="noStrike">
                <a:solidFill>
                  <a:schemeClr val="dk1"/>
                </a:solidFill>
                <a:latin typeface="Gill Sans"/>
                <a:ea typeface="Gill Sans"/>
                <a:cs typeface="Gill Sans"/>
                <a:sym typeface="Gill Sans"/>
              </a:rPr>
              <a:t>At-risk youth, Autism Spectrum Disorder, Attention-Deficit/Hyperactivity Disorder, Oppositional Defiant Disorder, Conduct Disorder, Attachment Disorders, Depression, Anxiety Disorders, Eating Disorders, Addiction/Children of Addicts, Trauma/PTSD, the medically fragile, Developmentally-Disabled Individuals, LGBTQIAP2S, Looked-After-Children (LAC), refugees/immigrants, children of divorce, those experiencing loss, those living in poverty/danger, those experiencing suicidal thoughts, ideations, and attempts</a:t>
            </a:r>
            <a:endParaRPr b="0" i="0" sz="1400" u="none" cap="none" strike="noStrike">
              <a:solidFill>
                <a:srgbClr val="000000"/>
              </a:solidFill>
              <a:latin typeface="Arial"/>
              <a:ea typeface="Arial"/>
              <a:cs typeface="Arial"/>
              <a:sym typeface="Arial"/>
            </a:endParaRPr>
          </a:p>
          <a:p>
            <a:pPr indent="-228600" lvl="0" marL="228600" marR="0" rtl="0" algn="l">
              <a:lnSpc>
                <a:spcPct val="100000"/>
              </a:lnSpc>
              <a:spcBef>
                <a:spcPts val="1000"/>
              </a:spcBef>
              <a:spcAft>
                <a:spcPts val="0"/>
              </a:spcAft>
              <a:buClr>
                <a:schemeClr val="accent1"/>
              </a:buClr>
              <a:buSzPts val="2035"/>
              <a:buFont typeface="Arial"/>
              <a:buChar char="•"/>
            </a:pPr>
            <a:r>
              <a:rPr b="1" i="0" lang="en-US" sz="2035" u="none" cap="none" strike="noStrike">
                <a:solidFill>
                  <a:schemeClr val="dk1"/>
                </a:solidFill>
                <a:latin typeface="Gill Sans"/>
                <a:ea typeface="Gill Sans"/>
                <a:cs typeface="Gill Sans"/>
                <a:sym typeface="Gill Sans"/>
              </a:rPr>
              <a:t>Client Uses:</a:t>
            </a:r>
            <a:endParaRPr b="0" i="0" sz="1400" u="none" cap="none" strike="noStrike">
              <a:solidFill>
                <a:srgbClr val="000000"/>
              </a:solidFill>
              <a:latin typeface="Arial"/>
              <a:ea typeface="Arial"/>
              <a:cs typeface="Arial"/>
              <a:sym typeface="Arial"/>
            </a:endParaRPr>
          </a:p>
          <a:p>
            <a:pPr indent="-228600" lvl="1" marL="685800" marR="0" rtl="0" algn="l">
              <a:lnSpc>
                <a:spcPct val="100000"/>
              </a:lnSpc>
              <a:spcBef>
                <a:spcPts val="500"/>
              </a:spcBef>
              <a:spcAft>
                <a:spcPts val="0"/>
              </a:spcAft>
              <a:buClr>
                <a:schemeClr val="accent1"/>
              </a:buClr>
              <a:buSzPts val="1757"/>
              <a:buFont typeface="Arial"/>
              <a:buChar char="•"/>
            </a:pPr>
            <a:r>
              <a:rPr b="0" i="0" lang="en-US" sz="1757" u="none" cap="none" strike="noStrike">
                <a:solidFill>
                  <a:schemeClr val="dk1"/>
                </a:solidFill>
                <a:latin typeface="Gill Sans"/>
                <a:ea typeface="Gill Sans"/>
                <a:cs typeface="Gill Sans"/>
                <a:sym typeface="Gill Sans"/>
              </a:rPr>
              <a:t>To address bullying situations, build self-esteem, improve self-regulation/emotional regulation, social skills training, address trauma, build assertiveness/self expression, increases physical activity which is known to aid in depressive symptoms, gain exposure to models of empathy and acceptance, enhance peer and outside relationships, address the cycle of domestic/related abuse, positive impacts on academic performance and in-school behavior, and supports the understanding of their own emotions</a:t>
            </a:r>
            <a:endParaRPr b="0" i="0" sz="1400" u="none" cap="none" strike="noStrike">
              <a:solidFill>
                <a:srgbClr val="000000"/>
              </a:solidFill>
              <a:latin typeface="Arial"/>
              <a:ea typeface="Arial"/>
              <a:cs typeface="Arial"/>
              <a:sym typeface="Arial"/>
            </a:endParaRPr>
          </a:p>
          <a:p>
            <a:pPr indent="-117030" lvl="1" marL="685800" marR="0" rtl="0" algn="l">
              <a:lnSpc>
                <a:spcPct val="100000"/>
              </a:lnSpc>
              <a:spcBef>
                <a:spcPts val="500"/>
              </a:spcBef>
              <a:spcAft>
                <a:spcPts val="0"/>
              </a:spcAft>
              <a:buClr>
                <a:schemeClr val="accent1"/>
              </a:buClr>
              <a:buSzPts val="1757"/>
              <a:buFont typeface="Arial"/>
              <a:buNone/>
            </a:pPr>
            <a:r>
              <a:t/>
            </a:r>
            <a:endParaRPr b="0" i="0" sz="1757" u="none" cap="none" strike="noStrike">
              <a:solidFill>
                <a:schemeClr val="dk1"/>
              </a:solidFill>
              <a:latin typeface="Gill Sans"/>
              <a:ea typeface="Gill Sans"/>
              <a:cs typeface="Gill Sans"/>
              <a:sym typeface="Gill Sans"/>
            </a:endParaRPr>
          </a:p>
          <a:p>
            <a:pPr indent="-122872" lvl="1" marL="685800" marR="0" rtl="0" algn="l">
              <a:lnSpc>
                <a:spcPct val="100000"/>
              </a:lnSpc>
              <a:spcBef>
                <a:spcPts val="500"/>
              </a:spcBef>
              <a:spcAft>
                <a:spcPts val="0"/>
              </a:spcAft>
              <a:buClr>
                <a:schemeClr val="accent1"/>
              </a:buClr>
              <a:buSzPts val="1665"/>
              <a:buFont typeface="Arial"/>
              <a:buNone/>
            </a:pPr>
            <a:r>
              <a:t/>
            </a:r>
            <a:endParaRPr b="0" i="0" sz="1665" u="none" cap="none" strike="noStrike">
              <a:solidFill>
                <a:schemeClr val="dk1"/>
              </a:solidFill>
              <a:latin typeface="Gill Sans"/>
              <a:ea typeface="Gill Sans"/>
              <a:cs typeface="Gill Sans"/>
              <a:sym typeface="Gill Sans"/>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7"/>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lang="en-US"/>
              <a:t>WHAT IS </a:t>
            </a:r>
            <a:r>
              <a:rPr b="1" lang="en-US"/>
              <a:t>STAGE RAGE</a:t>
            </a:r>
            <a:r>
              <a:rPr lang="en-US"/>
              <a:t>?</a:t>
            </a:r>
            <a:endParaRPr/>
          </a:p>
        </p:txBody>
      </p:sp>
      <p:sp>
        <p:nvSpPr>
          <p:cNvPr id="127" name="Google Shape;127;p17"/>
          <p:cNvSpPr txBox="1"/>
          <p:nvPr>
            <p:ph idx="1" type="body"/>
          </p:nvPr>
        </p:nvSpPr>
        <p:spPr>
          <a:xfrm>
            <a:off x="1451579" y="1853754"/>
            <a:ext cx="9603275" cy="4268750"/>
          </a:xfrm>
          <a:prstGeom prst="rect">
            <a:avLst/>
          </a:prstGeom>
          <a:noFill/>
          <a:ln>
            <a:noFill/>
          </a:ln>
        </p:spPr>
        <p:txBody>
          <a:bodyPr anchorCtr="0" anchor="t" bIns="45700" lIns="91425" spcFirstLastPara="1" rIns="91425" wrap="square" tIns="45700">
            <a:noAutofit/>
          </a:bodyPr>
          <a:lstStyle/>
          <a:p>
            <a:pPr indent="-228600" lvl="0" marL="228600" rtl="0" algn="l">
              <a:lnSpc>
                <a:spcPct val="120000"/>
              </a:lnSpc>
              <a:spcBef>
                <a:spcPts val="0"/>
              </a:spcBef>
              <a:spcAft>
                <a:spcPts val="0"/>
              </a:spcAft>
              <a:buSzPts val="2000"/>
              <a:buChar char="•"/>
            </a:pPr>
            <a:r>
              <a:rPr lang="en-US"/>
              <a:t>The purpose of </a:t>
            </a:r>
            <a:r>
              <a:rPr i="1" lang="en-US"/>
              <a:t>Stage Rage </a:t>
            </a:r>
            <a:r>
              <a:rPr lang="en-US"/>
              <a:t>as an intervention is to reduce antisocial behaviors as well as promote positive lifestyles for at-risk youth.</a:t>
            </a:r>
            <a:endParaRPr/>
          </a:p>
          <a:p>
            <a:pPr indent="-228600" lvl="0" marL="228600" rtl="0" algn="l">
              <a:lnSpc>
                <a:spcPct val="120000"/>
              </a:lnSpc>
              <a:spcBef>
                <a:spcPts val="1000"/>
              </a:spcBef>
              <a:spcAft>
                <a:spcPts val="0"/>
              </a:spcAft>
              <a:buSzPts val="2000"/>
              <a:buChar char="•"/>
            </a:pPr>
            <a:r>
              <a:rPr i="1" lang="en-US"/>
              <a:t>Stage Rage </a:t>
            </a:r>
            <a:r>
              <a:rPr lang="en-US"/>
              <a:t>is a performing art therapy intervention which is grounded in three mental health approaches. </a:t>
            </a:r>
            <a:endParaRPr/>
          </a:p>
          <a:p>
            <a:pPr indent="-342900" lvl="1" marL="800100" rtl="0" algn="l">
              <a:lnSpc>
                <a:spcPct val="120000"/>
              </a:lnSpc>
              <a:spcBef>
                <a:spcPts val="500"/>
              </a:spcBef>
              <a:spcAft>
                <a:spcPts val="0"/>
              </a:spcAft>
              <a:buSzPts val="1800"/>
              <a:buFont typeface="Gill Sans"/>
              <a:buAutoNum type="arabicParenR"/>
            </a:pPr>
            <a:r>
              <a:rPr b="1" lang="en-US"/>
              <a:t>Psychodrama: </a:t>
            </a:r>
            <a:r>
              <a:rPr lang="en-US"/>
              <a:t>a therapeutic approach that uses the performing arts as a medium to allow individuals to express their emotions by facilitating both insight and personal growth </a:t>
            </a:r>
            <a:endParaRPr/>
          </a:p>
          <a:p>
            <a:pPr indent="-342900" lvl="1" marL="800100" rtl="0" algn="l">
              <a:lnSpc>
                <a:spcPct val="120000"/>
              </a:lnSpc>
              <a:spcBef>
                <a:spcPts val="500"/>
              </a:spcBef>
              <a:spcAft>
                <a:spcPts val="0"/>
              </a:spcAft>
              <a:buSzPts val="1800"/>
              <a:buFont typeface="Gill Sans"/>
              <a:buAutoNum type="arabicParenR"/>
            </a:pPr>
            <a:r>
              <a:rPr b="1" lang="en-US"/>
              <a:t>Drama Therapy: </a:t>
            </a:r>
            <a:r>
              <a:rPr lang="en-US"/>
              <a:t>the use of forms of drama and theatre to assist clients in exploring personal and collective problems to bring forth change </a:t>
            </a:r>
            <a:endParaRPr/>
          </a:p>
          <a:p>
            <a:pPr indent="-342900" lvl="1" marL="800100" rtl="0" algn="l">
              <a:lnSpc>
                <a:spcPct val="120000"/>
              </a:lnSpc>
              <a:spcBef>
                <a:spcPts val="500"/>
              </a:spcBef>
              <a:spcAft>
                <a:spcPts val="0"/>
              </a:spcAft>
              <a:buSzPts val="1800"/>
              <a:buFont typeface="Gill Sans"/>
              <a:buAutoNum type="arabicParenR"/>
            </a:pPr>
            <a:r>
              <a:rPr b="1" lang="en-US"/>
              <a:t>Self-revelatory Performance: </a:t>
            </a:r>
            <a:r>
              <a:rPr lang="en-US"/>
              <a:t>a specific form of drama therapy and theatre in which actors create an original theatre piece based on current unresolved quality of life issues with a goal of healing and psychologically coming to terms with these problems</a:t>
            </a: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8"/>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b="1" lang="en-US"/>
              <a:t>STAGE RAGE: </a:t>
            </a:r>
            <a:r>
              <a:rPr lang="en-US"/>
              <a:t>THE ST. BENEDICT’S PREPARATORY SCHOOL MODEL</a:t>
            </a:r>
            <a:endParaRPr/>
          </a:p>
        </p:txBody>
      </p:sp>
      <p:sp>
        <p:nvSpPr>
          <p:cNvPr id="133" name="Google Shape;133;p18"/>
          <p:cNvSpPr txBox="1"/>
          <p:nvPr>
            <p:ph idx="1" type="body"/>
          </p:nvPr>
        </p:nvSpPr>
        <p:spPr>
          <a:xfrm>
            <a:off x="874643" y="1843451"/>
            <a:ext cx="10641495" cy="4530843"/>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SzPts val="1850"/>
              <a:buChar char="•"/>
            </a:pPr>
            <a:r>
              <a:rPr lang="en-US" sz="1850"/>
              <a:t>In 2015, </a:t>
            </a:r>
            <a:r>
              <a:rPr i="1" lang="en-US" sz="1850"/>
              <a:t>Stage Rage </a:t>
            </a:r>
            <a:r>
              <a:rPr lang="en-US" sz="1850"/>
              <a:t>emerged as St. Benedict’s unique model of drama therapy. </a:t>
            </a:r>
            <a:endParaRPr/>
          </a:p>
          <a:p>
            <a:pPr indent="-228600" lvl="0" marL="228600" rtl="0" algn="l">
              <a:lnSpc>
                <a:spcPct val="100000"/>
              </a:lnSpc>
              <a:spcBef>
                <a:spcPts val="1000"/>
              </a:spcBef>
              <a:spcAft>
                <a:spcPts val="0"/>
              </a:spcAft>
              <a:buSzPts val="1850"/>
              <a:buChar char="•"/>
            </a:pPr>
            <a:r>
              <a:rPr lang="en-US" sz="1850"/>
              <a:t>St. Benedict’s Preparatory School has a significant population of at-risk, adolescent males. The student population is approximately 51% African American, 34% Latino, 9% Caucasian, and 6% other.  Additionally, more than 80% of the student body received financial aid.  </a:t>
            </a:r>
            <a:endParaRPr/>
          </a:p>
          <a:p>
            <a:pPr indent="-228600" lvl="1" marL="685800" rtl="0" algn="l">
              <a:lnSpc>
                <a:spcPct val="100000"/>
              </a:lnSpc>
              <a:spcBef>
                <a:spcPts val="500"/>
              </a:spcBef>
              <a:spcAft>
                <a:spcPts val="0"/>
              </a:spcAft>
              <a:buSzPts val="1665"/>
              <a:buChar char="•"/>
            </a:pPr>
            <a:r>
              <a:rPr lang="en-US" sz="1665" u="sng"/>
              <a:t>At-risk youth: </a:t>
            </a:r>
            <a:r>
              <a:rPr lang="en-US" sz="1665"/>
              <a:t>children and adolescents who are less likely to experience success in childhood or adulthood</a:t>
            </a:r>
            <a:endParaRPr/>
          </a:p>
          <a:p>
            <a:pPr indent="-228600" lvl="2" marL="1143000" rtl="0" algn="l">
              <a:lnSpc>
                <a:spcPct val="100000"/>
              </a:lnSpc>
              <a:spcBef>
                <a:spcPts val="500"/>
              </a:spcBef>
              <a:spcAft>
                <a:spcPts val="0"/>
              </a:spcAft>
              <a:buSzPts val="1480"/>
              <a:buChar char="•"/>
            </a:pPr>
            <a:r>
              <a:rPr lang="en-US" sz="1480"/>
              <a:t>Due to family conflict and abandonment, encounter barriers to securing employment and healthcare, struggle with homelessness, are more susceptible to drug abuse, are more likely to become pregnant while in their teenage years, engage in delinquency and school dropout, in addition to being more likely to experience physical and sexual abuse</a:t>
            </a:r>
            <a:endParaRPr/>
          </a:p>
          <a:p>
            <a:pPr indent="-228600" lvl="2" marL="1143000" rtl="0" algn="l">
              <a:lnSpc>
                <a:spcPct val="100000"/>
              </a:lnSpc>
              <a:spcBef>
                <a:spcPts val="500"/>
              </a:spcBef>
              <a:spcAft>
                <a:spcPts val="0"/>
              </a:spcAft>
              <a:buSzPts val="1480"/>
              <a:buChar char="•"/>
            </a:pPr>
            <a:r>
              <a:rPr lang="en-US" sz="1480"/>
              <a:t>At greater risk for developing mental health disorders, alcohol and substance abuse disorders, suicidality, poorer cognitive functions, poor problem-solving skills, impaired judgement, and combative interpersonal relationships</a:t>
            </a:r>
            <a:endParaRPr/>
          </a:p>
          <a:p>
            <a:pPr indent="-228600" lvl="2" marL="1143000" rtl="0" algn="l">
              <a:lnSpc>
                <a:spcPct val="100000"/>
              </a:lnSpc>
              <a:spcBef>
                <a:spcPts val="500"/>
              </a:spcBef>
              <a:spcAft>
                <a:spcPts val="0"/>
              </a:spcAft>
              <a:buSzPts val="1480"/>
              <a:buChar char="•"/>
            </a:pPr>
            <a:r>
              <a:rPr lang="en-US" sz="1480"/>
              <a:t>Adolescents of minority backgrounds and lower socio economic statuses are overrepresented in the at-risk youth population</a:t>
            </a:r>
            <a:endParaRPr/>
          </a:p>
          <a:p>
            <a:pPr indent="-228600" lvl="0" marL="228600" rtl="0" algn="l">
              <a:lnSpc>
                <a:spcPct val="100000"/>
              </a:lnSpc>
              <a:spcBef>
                <a:spcPts val="1000"/>
              </a:spcBef>
              <a:spcAft>
                <a:spcPts val="0"/>
              </a:spcAft>
              <a:buSzPts val="1850"/>
              <a:buChar char="•"/>
            </a:pPr>
            <a:r>
              <a:rPr lang="en-US" sz="1850"/>
              <a:t>The demographic composition at St. Benedict’s is highly compatible with that of populations in which performing art therapy approaches are extremely effective interventions  </a:t>
            </a:r>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9"/>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b="1" lang="en-US"/>
              <a:t>STAGE RAGE: </a:t>
            </a:r>
            <a:r>
              <a:rPr lang="en-US"/>
              <a:t>THE ST. BENEDICT’S PREPARATORY SCHOOL MODEL</a:t>
            </a:r>
            <a:endParaRPr/>
          </a:p>
        </p:txBody>
      </p:sp>
      <p:sp>
        <p:nvSpPr>
          <p:cNvPr id="139" name="Google Shape;139;p19"/>
          <p:cNvSpPr txBox="1"/>
          <p:nvPr>
            <p:ph idx="1" type="body"/>
          </p:nvPr>
        </p:nvSpPr>
        <p:spPr>
          <a:xfrm>
            <a:off x="914400" y="1777193"/>
            <a:ext cx="10654747" cy="4623608"/>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SzPts val="1550"/>
              <a:buChar char="•"/>
            </a:pPr>
            <a:r>
              <a:rPr b="1" lang="en-US" sz="1550"/>
              <a:t>Participants:</a:t>
            </a:r>
            <a:r>
              <a:rPr lang="en-US" sz="1550"/>
              <a:t> Students are recruited to participate from the various group therapies offered at St. Benedict’s. These students are typically between 14 and 16 years old and in need of a “break through”. Students may also request placement in the course, however, they must attain special approval. </a:t>
            </a:r>
            <a:r>
              <a:rPr i="1" lang="en-US" sz="1550"/>
              <a:t>Please note: </a:t>
            </a:r>
            <a:r>
              <a:rPr lang="en-US" sz="1550"/>
              <a:t>through this course, students have the opportunity to receive community service credit which is a graduation requirement.</a:t>
            </a:r>
            <a:endParaRPr sz="1550"/>
          </a:p>
          <a:p>
            <a:pPr indent="-228600" lvl="1" marL="685800" rtl="0" algn="l">
              <a:lnSpc>
                <a:spcPct val="100000"/>
              </a:lnSpc>
              <a:spcBef>
                <a:spcPts val="500"/>
              </a:spcBef>
              <a:spcAft>
                <a:spcPts val="0"/>
              </a:spcAft>
              <a:buSzPts val="1395"/>
              <a:buChar char="•"/>
            </a:pPr>
            <a:r>
              <a:rPr lang="en-US" sz="1395" u="sng"/>
              <a:t>Drama teacher:</a:t>
            </a:r>
            <a:r>
              <a:rPr lang="en-US" sz="1395"/>
              <a:t>  directs scenes/tableau; helps with service delivery</a:t>
            </a:r>
            <a:endParaRPr sz="1395"/>
          </a:p>
          <a:p>
            <a:pPr indent="-228600" lvl="1" marL="685800" rtl="0" algn="l">
              <a:lnSpc>
                <a:spcPct val="100000"/>
              </a:lnSpc>
              <a:spcBef>
                <a:spcPts val="500"/>
              </a:spcBef>
              <a:spcAft>
                <a:spcPts val="0"/>
              </a:spcAft>
              <a:buSzPts val="1395"/>
              <a:buChar char="•"/>
            </a:pPr>
            <a:r>
              <a:rPr lang="en-US" sz="1395" u="sng"/>
              <a:t>Therapist: </a:t>
            </a:r>
            <a:r>
              <a:rPr lang="en-US" sz="1395"/>
              <a:t>assists to dig up buried feelings and found out the “why”</a:t>
            </a:r>
            <a:endParaRPr/>
          </a:p>
          <a:p>
            <a:pPr indent="-228600" lvl="0" marL="228600" rtl="0" algn="l">
              <a:lnSpc>
                <a:spcPct val="100000"/>
              </a:lnSpc>
              <a:spcBef>
                <a:spcPts val="1000"/>
              </a:spcBef>
              <a:spcAft>
                <a:spcPts val="0"/>
              </a:spcAft>
              <a:buSzPts val="1550"/>
              <a:buChar char="•"/>
            </a:pPr>
            <a:r>
              <a:rPr b="1" lang="en-US" sz="1550"/>
              <a:t>Duration: </a:t>
            </a:r>
            <a:r>
              <a:rPr lang="en-US" sz="1550"/>
              <a:t>The course is offered once a year and runs for a 4 to 5 week period during the Spring semester.</a:t>
            </a:r>
            <a:endParaRPr/>
          </a:p>
          <a:p>
            <a:pPr indent="-228600" lvl="1" marL="685800" rtl="0" algn="l">
              <a:lnSpc>
                <a:spcPct val="100000"/>
              </a:lnSpc>
              <a:spcBef>
                <a:spcPts val="500"/>
              </a:spcBef>
              <a:spcAft>
                <a:spcPts val="0"/>
              </a:spcAft>
              <a:buSzPts val="1395"/>
              <a:buChar char="•"/>
            </a:pPr>
            <a:r>
              <a:rPr lang="en-US" sz="1395"/>
              <a:t>Intervention is conducted for 5.5 hours/day, 5 days/week</a:t>
            </a:r>
            <a:endParaRPr/>
          </a:p>
          <a:p>
            <a:pPr indent="-228600" lvl="1" marL="685800" rtl="0" algn="l">
              <a:lnSpc>
                <a:spcPct val="100000"/>
              </a:lnSpc>
              <a:spcBef>
                <a:spcPts val="500"/>
              </a:spcBef>
              <a:spcAft>
                <a:spcPts val="0"/>
              </a:spcAft>
              <a:buSzPts val="1395"/>
              <a:buChar char="•"/>
            </a:pPr>
            <a:r>
              <a:rPr lang="en-US" sz="1395"/>
              <a:t>They participants attend an exclusive group therapy for 1.5 hours/day in the morning</a:t>
            </a:r>
            <a:endParaRPr b="1" sz="1395"/>
          </a:p>
          <a:p>
            <a:pPr indent="-228600" lvl="0" marL="228600" rtl="0" algn="l">
              <a:lnSpc>
                <a:spcPct val="100000"/>
              </a:lnSpc>
              <a:spcBef>
                <a:spcPts val="1000"/>
              </a:spcBef>
              <a:spcAft>
                <a:spcPts val="0"/>
              </a:spcAft>
              <a:buSzPts val="1550"/>
              <a:buChar char="•"/>
            </a:pPr>
            <a:r>
              <a:rPr b="1" lang="en-US" sz="1550"/>
              <a:t>Process: </a:t>
            </a:r>
            <a:r>
              <a:rPr lang="en-US" sz="1550"/>
              <a:t>Depending on classroom dynamics and the students’ presenting issues, the therapeutic process may vary.  Typically, the drama teacher and therapist implement one of the five performing therapy techniques mentioned in the following slide. </a:t>
            </a:r>
            <a:endParaRPr b="1" sz="1550"/>
          </a:p>
          <a:p>
            <a:pPr indent="-228600" lvl="0" marL="228600" rtl="0" algn="l">
              <a:lnSpc>
                <a:spcPct val="100000"/>
              </a:lnSpc>
              <a:spcBef>
                <a:spcPts val="1000"/>
              </a:spcBef>
              <a:spcAft>
                <a:spcPts val="0"/>
              </a:spcAft>
              <a:buSzPts val="1550"/>
              <a:buChar char="•"/>
            </a:pPr>
            <a:r>
              <a:rPr b="1" lang="en-US" sz="1550"/>
              <a:t>Homework:</a:t>
            </a:r>
            <a:r>
              <a:rPr lang="en-US" sz="1550"/>
              <a:t> For homework, the students are required to journal about the emotions they experienced during class or work on scripting their assigned scenes.</a:t>
            </a:r>
            <a:endParaRPr/>
          </a:p>
          <a:p>
            <a:pPr indent="-228600" lvl="0" marL="228600" rtl="0" algn="l">
              <a:lnSpc>
                <a:spcPct val="100000"/>
              </a:lnSpc>
              <a:spcBef>
                <a:spcPts val="1000"/>
              </a:spcBef>
              <a:spcAft>
                <a:spcPts val="0"/>
              </a:spcAft>
              <a:buSzPts val="1550"/>
              <a:buChar char="•"/>
            </a:pPr>
            <a:r>
              <a:rPr b="1" lang="en-US" sz="1550"/>
              <a:t>Final Project: </a:t>
            </a:r>
            <a:r>
              <a:rPr lang="en-US" sz="1550"/>
              <a:t>At the end of the semester, the students will perform a piece they created based on their own lives in surrounding, local middle schools. </a:t>
            </a:r>
            <a:endParaRPr sz="1550"/>
          </a:p>
          <a:p>
            <a:pPr indent="-130175" lvl="0" marL="228600" rtl="0" algn="l">
              <a:lnSpc>
                <a:spcPct val="100000"/>
              </a:lnSpc>
              <a:spcBef>
                <a:spcPts val="1000"/>
              </a:spcBef>
              <a:spcAft>
                <a:spcPts val="0"/>
              </a:spcAft>
              <a:buSzPts val="1550"/>
              <a:buNone/>
            </a:pPr>
            <a:r>
              <a:t/>
            </a:r>
            <a:endParaRPr sz="1550"/>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0"/>
          <p:cNvSpPr txBox="1"/>
          <p:nvPr>
            <p:ph type="title"/>
          </p:nvPr>
        </p:nvSpPr>
        <p:spPr>
          <a:xfrm>
            <a:off x="1449217" y="804889"/>
            <a:ext cx="9605635" cy="105930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b="1" lang="en-US"/>
              <a:t>STAGE RAGE: </a:t>
            </a:r>
            <a:r>
              <a:rPr lang="en-US"/>
              <a:t>THE ST. BENEDICT’S PREPARATORY SCHOOL MODEL</a:t>
            </a:r>
            <a:endParaRPr/>
          </a:p>
        </p:txBody>
      </p:sp>
      <p:sp>
        <p:nvSpPr>
          <p:cNvPr id="145" name="Google Shape;145;p20"/>
          <p:cNvSpPr txBox="1"/>
          <p:nvPr>
            <p:ph idx="1" type="body"/>
          </p:nvPr>
        </p:nvSpPr>
        <p:spPr>
          <a:xfrm>
            <a:off x="954157" y="1864194"/>
            <a:ext cx="5300870" cy="4483597"/>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SzPts val="1375"/>
              <a:buChar char="•"/>
            </a:pPr>
            <a:r>
              <a:rPr b="1" lang="en-US" sz="1375"/>
              <a:t>Story Making:</a:t>
            </a:r>
            <a:endParaRPr/>
          </a:p>
          <a:p>
            <a:pPr indent="0" lvl="0" marL="228600" marR="0" rtl="0" algn="l">
              <a:lnSpc>
                <a:spcPct val="100000"/>
              </a:lnSpc>
              <a:spcBef>
                <a:spcPts val="1000"/>
              </a:spcBef>
              <a:spcAft>
                <a:spcPts val="0"/>
              </a:spcAft>
              <a:buSzPts val="1800"/>
              <a:buNone/>
            </a:pPr>
            <a:r>
              <a:rPr lang="en-US" sz="1250"/>
              <a:t>Using tableaux, we build a dramatic outline of each scene, like a storyboard with human bodies. We begin to give physical life to the stories we want to share. Initially, students act out scenes from their lives as closely as possible to the way they happened. Students appear in one another’s scenes, especially those with which they have a personal understanding. Being asked to play an abusive father, or an alcoholic mother, when one actually lives with one, forces a student to examine issues from that person’s perspective. Few people regard themselves as villainous. When you play the antagonist, you must add dimension - we all have many layers - good and bad. Students gain insight into their own emotions, and the emotional lives of those around them. From this work, we begin the process of playwriting and editing. While the final stories are true, they are not necessarily real. Time is compressed; nonessential characters are removed, focus is shaped in ways we rarely experience in real life. Thus is a performance created, one that shares the insights borne of experience, without exposing that which the actors prefer to keep private. It is a distilled truth - and therefore all the more powerful.</a:t>
            </a:r>
            <a:endParaRPr sz="1250"/>
          </a:p>
          <a:p>
            <a:pPr indent="0" lvl="0" marL="228600" marR="0" rtl="0" algn="l">
              <a:lnSpc>
                <a:spcPct val="100000"/>
              </a:lnSpc>
              <a:spcBef>
                <a:spcPts val="1000"/>
              </a:spcBef>
              <a:spcAft>
                <a:spcPts val="0"/>
              </a:spcAft>
              <a:buSzPts val="1800"/>
              <a:buNone/>
            </a:pPr>
            <a:r>
              <a:t/>
            </a:r>
            <a:endParaRPr sz="1250"/>
          </a:p>
          <a:p>
            <a:pPr indent="-149225" lvl="0" marL="228600" rtl="0" algn="l">
              <a:lnSpc>
                <a:spcPct val="100000"/>
              </a:lnSpc>
              <a:spcBef>
                <a:spcPts val="1000"/>
              </a:spcBef>
              <a:spcAft>
                <a:spcPts val="0"/>
              </a:spcAft>
              <a:buSzPts val="1250"/>
              <a:buNone/>
            </a:pPr>
            <a:r>
              <a:t/>
            </a:r>
            <a:endParaRPr sz="1250"/>
          </a:p>
        </p:txBody>
      </p:sp>
      <p:sp>
        <p:nvSpPr>
          <p:cNvPr id="146" name="Google Shape;146;p20"/>
          <p:cNvSpPr txBox="1"/>
          <p:nvPr>
            <p:ph idx="2" type="body"/>
          </p:nvPr>
        </p:nvSpPr>
        <p:spPr>
          <a:xfrm>
            <a:off x="6122504" y="1930453"/>
            <a:ext cx="5300868" cy="4443842"/>
          </a:xfrm>
          <a:prstGeom prst="rect">
            <a:avLst/>
          </a:prstGeom>
          <a:noFill/>
          <a:ln>
            <a:noFill/>
          </a:ln>
        </p:spPr>
        <p:txBody>
          <a:bodyPr anchorCtr="0" anchor="t" bIns="45700" lIns="91425" spcFirstLastPara="1" rIns="91425" wrap="square" tIns="45700">
            <a:noAutofit/>
          </a:bodyPr>
          <a:lstStyle/>
          <a:p>
            <a:pPr indent="-201612" lvl="0" marL="228600" rtl="0" algn="l">
              <a:lnSpc>
                <a:spcPct val="100000"/>
              </a:lnSpc>
              <a:spcBef>
                <a:spcPts val="1000"/>
              </a:spcBef>
              <a:spcAft>
                <a:spcPts val="0"/>
              </a:spcAft>
              <a:buSzPts val="1375"/>
              <a:buChar char="•"/>
            </a:pPr>
            <a:r>
              <a:rPr b="1" lang="en-US" sz="1375"/>
              <a:t>Tableaux Vivants:</a:t>
            </a:r>
            <a:endParaRPr/>
          </a:p>
          <a:p>
            <a:pPr indent="-197612" lvl="1" marL="685800" rtl="0" algn="l">
              <a:lnSpc>
                <a:spcPct val="100000"/>
              </a:lnSpc>
              <a:spcBef>
                <a:spcPts val="500"/>
              </a:spcBef>
              <a:spcAft>
                <a:spcPts val="0"/>
              </a:spcAft>
              <a:buSzPts val="1312"/>
              <a:buChar char="•"/>
            </a:pPr>
            <a:r>
              <a:rPr lang="en-US" sz="1312"/>
              <a:t>A tableau is a moment frozen in time, as if a group had been captured in a photograph. A tableau is silent and still, allowing the participants, acting as performers and audience, to reflect critically on what is being communicated by the image. There is no dialogue; the bodies speak the truth. Students use posture, gesture and facial expression to communicate a word, or a moment in a scene. Themes for the tableaux are suggested by discussions that arise in Group Therapy. Through tableaux, we begin to explore theatrically, issues that students have in common. And in pretending, they experience the freedom to communicate truthfully that which they hide in everyday life.</a:t>
            </a:r>
            <a:endParaRPr/>
          </a:p>
          <a:p>
            <a:pPr indent="0" lvl="0" marL="0" marR="0" rtl="0" algn="l">
              <a:lnSpc>
                <a:spcPct val="100000"/>
              </a:lnSpc>
              <a:spcBef>
                <a:spcPts val="0"/>
              </a:spcBef>
              <a:spcAft>
                <a:spcPts val="0"/>
              </a:spcAft>
              <a:buSzPts val="1800"/>
              <a:buNone/>
            </a:pPr>
            <a:r>
              <a:t/>
            </a:r>
            <a:endParaRPr/>
          </a:p>
          <a:p>
            <a:pPr indent="0" lvl="0" marL="0" marR="0" rtl="0" algn="l">
              <a:lnSpc>
                <a:spcPct val="100000"/>
              </a:lnSpc>
              <a:spcBef>
                <a:spcPts val="1000"/>
              </a:spcBef>
              <a:spcAft>
                <a:spcPts val="0"/>
              </a:spcAft>
              <a:buSzPts val="1800"/>
              <a:buNone/>
            </a:pPr>
            <a:r>
              <a:t/>
            </a:r>
            <a:endParaRPr b="1" sz="1312"/>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1"/>
          <p:cNvSpPr txBox="1"/>
          <p:nvPr>
            <p:ph type="title"/>
          </p:nvPr>
        </p:nvSpPr>
        <p:spPr>
          <a:xfrm>
            <a:off x="1449217" y="804889"/>
            <a:ext cx="9605700" cy="10593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b="1" lang="en-US"/>
              <a:t>STAGE RAGE: </a:t>
            </a:r>
            <a:r>
              <a:rPr lang="en-US"/>
              <a:t>THE ST. BENEDICT’S PREPARATORY SCHOOL MODEL (cont’d)</a:t>
            </a:r>
            <a:endParaRPr/>
          </a:p>
          <a:p>
            <a:pPr indent="0" lvl="0" marL="0" rtl="0" algn="l">
              <a:lnSpc>
                <a:spcPct val="90000"/>
              </a:lnSpc>
              <a:spcBef>
                <a:spcPts val="0"/>
              </a:spcBef>
              <a:spcAft>
                <a:spcPts val="0"/>
              </a:spcAft>
              <a:buSzPts val="1800"/>
              <a:buNone/>
            </a:pPr>
            <a:r>
              <a:t/>
            </a:r>
            <a:endParaRPr/>
          </a:p>
        </p:txBody>
      </p:sp>
      <p:sp>
        <p:nvSpPr>
          <p:cNvPr id="152" name="Google Shape;152;p21"/>
          <p:cNvSpPr txBox="1"/>
          <p:nvPr>
            <p:ph idx="1" type="body"/>
          </p:nvPr>
        </p:nvSpPr>
        <p:spPr>
          <a:xfrm>
            <a:off x="1447331" y="2010878"/>
            <a:ext cx="4645200" cy="3448500"/>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SzPts val="1375"/>
              <a:buChar char="•"/>
            </a:pPr>
            <a:r>
              <a:rPr b="1" lang="en-US" sz="1375"/>
              <a:t>Improvisational Games:</a:t>
            </a:r>
            <a:endParaRPr/>
          </a:p>
          <a:p>
            <a:pPr indent="-190500" lvl="1" marL="685800" rtl="0" algn="l">
              <a:lnSpc>
                <a:spcPct val="100000"/>
              </a:lnSpc>
              <a:spcBef>
                <a:spcPts val="0"/>
              </a:spcBef>
              <a:spcAft>
                <a:spcPts val="0"/>
              </a:spcAft>
              <a:buSzPts val="1200"/>
              <a:buFont typeface="Gill Sans"/>
              <a:buChar char="•"/>
            </a:pPr>
            <a:r>
              <a:rPr lang="en-US" sz="1400"/>
              <a:t>Theatre games and exercises, such as mirror, sound and movement duplication, and Good Angel/Bad Angel are used to build students’ awareness of one another’s skills, as well as to strengthen their intuitive sense of the ensemble.  The five senses are awakened through the Theatre of the Oppressed exercises developed by Augusto Boal, critical in working with those who have become numb in an attempt not to feel their pain. And we play: we warm up the body through physical games. As one student said about our sessions following Group Therapy, “In the morning we cry, and then, in the afternoon, we laugh.”  Relaxation and a nonjudgmental atmosphere are essential to creativity</a:t>
            </a:r>
            <a:r>
              <a:rPr lang="en-US" sz="1200"/>
              <a:t>. </a:t>
            </a:r>
            <a:endParaRPr sz="1200"/>
          </a:p>
        </p:txBody>
      </p:sp>
      <p:sp>
        <p:nvSpPr>
          <p:cNvPr id="153" name="Google Shape;153;p21"/>
          <p:cNvSpPr txBox="1"/>
          <p:nvPr>
            <p:ph idx="2" type="body"/>
          </p:nvPr>
        </p:nvSpPr>
        <p:spPr>
          <a:xfrm>
            <a:off x="6413771" y="2017343"/>
            <a:ext cx="4645200" cy="3441600"/>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1000"/>
              </a:spcBef>
              <a:spcAft>
                <a:spcPts val="0"/>
              </a:spcAft>
              <a:buSzPts val="1375"/>
              <a:buChar char="•"/>
            </a:pPr>
            <a:r>
              <a:rPr b="1" lang="en-US" sz="1375"/>
              <a:t>Dalcroze Eurhythmics: </a:t>
            </a:r>
            <a:endParaRPr/>
          </a:p>
          <a:p>
            <a:pPr indent="-228600" lvl="1" marL="685800" rtl="0" algn="l">
              <a:lnSpc>
                <a:spcPct val="100000"/>
              </a:lnSpc>
              <a:spcBef>
                <a:spcPts val="500"/>
              </a:spcBef>
              <a:spcAft>
                <a:spcPts val="0"/>
              </a:spcAft>
              <a:buSzPts val="1312"/>
              <a:buChar char="•"/>
            </a:pPr>
            <a:r>
              <a:rPr lang="en-US" sz="1312"/>
              <a:t>This approach is comprised of three tenets. Eurhythmics, which emphasizes the relationship between time, space, and energy as it relates to movement and music through exercises utilizing movement, improvisation, and active listening. The second tenet, solfege, utilizes movement, improvisation and the voice to facilitate aural development and understanding. Improvisation is the third tenet and encompasses the use of vocalized sounds, words, poems, and movement to facilitate the development of spontaneous and creative expression. This fosters a sense of freedom, feeling more connected to others, feeling more socially integrated, and the students’ growth in communication skills.</a:t>
            </a:r>
            <a:endParaRPr b="1" sz="1312"/>
          </a:p>
          <a:p>
            <a:pPr indent="0" lvl="0" marL="0" rtl="0" algn="l">
              <a:lnSpc>
                <a:spcPct val="120000"/>
              </a:lnSpc>
              <a:spcBef>
                <a:spcPts val="1000"/>
              </a:spcBef>
              <a:spcAft>
                <a:spcPts val="0"/>
              </a:spcAft>
              <a:buSzPts val="1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allery">
  <a:themeElements>
    <a:clrScheme name="Gallery">
      <a:dk1>
        <a:srgbClr val="000000"/>
      </a:dk1>
      <a:lt1>
        <a:srgbClr val="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